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645F3_532AC57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 id="2147484382" r:id="rId10"/>
  </p:sldMasterIdLst>
  <p:notesMasterIdLst>
    <p:notesMasterId r:id="rId39"/>
  </p:notesMasterIdLst>
  <p:handoutMasterIdLst>
    <p:handoutMasterId r:id="rId40"/>
  </p:handoutMasterIdLst>
  <p:sldIdLst>
    <p:sldId id="2146846178" r:id="rId11"/>
    <p:sldId id="2146846179" r:id="rId12"/>
    <p:sldId id="5549" r:id="rId13"/>
    <p:sldId id="2146846182" r:id="rId14"/>
    <p:sldId id="2146846180" r:id="rId15"/>
    <p:sldId id="2146846181" r:id="rId16"/>
    <p:sldId id="2146846184" r:id="rId17"/>
    <p:sldId id="2146846183" r:id="rId18"/>
    <p:sldId id="2146846192" r:id="rId19"/>
    <p:sldId id="2076136810" r:id="rId20"/>
    <p:sldId id="2146846197" r:id="rId21"/>
    <p:sldId id="2146846186" r:id="rId22"/>
    <p:sldId id="2146846194" r:id="rId23"/>
    <p:sldId id="2146846185" r:id="rId24"/>
    <p:sldId id="5536" r:id="rId25"/>
    <p:sldId id="2146846187" r:id="rId26"/>
    <p:sldId id="2146846195" r:id="rId27"/>
    <p:sldId id="2146846189" r:id="rId28"/>
    <p:sldId id="2146846196" r:id="rId29"/>
    <p:sldId id="2146846188" r:id="rId30"/>
    <p:sldId id="5555" r:id="rId31"/>
    <p:sldId id="2146846200" r:id="rId32"/>
    <p:sldId id="5556" r:id="rId33"/>
    <p:sldId id="397" r:id="rId34"/>
    <p:sldId id="399" r:id="rId35"/>
    <p:sldId id="418" r:id="rId36"/>
    <p:sldId id="419" r:id="rId37"/>
    <p:sldId id="421" r:id="rId38"/>
  </p:sldIdLst>
  <p:sldSz cx="9144000" cy="5143500" type="screen16x9"/>
  <p:notesSz cx="9144000" cy="6858000"/>
  <p:embeddedFontLs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Girl Scout Display Light" panose="02020003000000000000" pitchFamily="18" charset="0"/>
      <p:regular r:id="rId49"/>
      <p:italic r:id="rId50"/>
    </p:embeddedFont>
    <p:embeddedFont>
      <p:font typeface="Girl Scout Text Book" panose="02020003000000000000" pitchFamily="18" charset="0"/>
      <p:regular r:id="rId51"/>
      <p:bold r:id="rId52"/>
      <p:italic r:id="rId53"/>
      <p:boldItalic r:id="rId54"/>
    </p:embeddedFont>
    <p:embeddedFont>
      <p:font typeface="Palatino Linotype" panose="02040502050505030304" pitchFamily="18" charset="0"/>
      <p:regular r:id="rId55"/>
      <p:bold r:id="rId56"/>
      <p:italic r:id="rId57"/>
      <p:boldItalic r:id="rId58"/>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958CC9-A630-3344-7185-E03F5435E712}" name="Law, Heather" initials="LH" userId="S::HLaw@girlscouts.org::5db6ed70-2a48-4217-8d36-916e5788ab04" providerId="AD"/>
  <p188:author id="{FD1739DD-29CF-5D6C-CA7B-B4486A481057}" name="Guevara, Mindy" initials="GM" userId="S::MGuevara@girlscouts.org::dedae0d0-4896-4067-99e0-7ce0f3c3e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3"/>
    <p:restoredTop sz="69784" autoAdjust="0"/>
  </p:normalViewPr>
  <p:slideViewPr>
    <p:cSldViewPr snapToGrid="0" snapToObjects="1" showGuides="1">
      <p:cViewPr varScale="1">
        <p:scale>
          <a:sx n="105" d="100"/>
          <a:sy n="105" d="100"/>
        </p:scale>
        <p:origin x="1626" y="96"/>
      </p:cViewPr>
      <p:guideLst/>
    </p:cSldViewPr>
  </p:slideViewPr>
  <p:notesTextViewPr>
    <p:cViewPr>
      <p:scale>
        <a:sx n="114" d="100"/>
        <a:sy n="114" d="100"/>
      </p:scale>
      <p:origin x="0" y="0"/>
    </p:cViewPr>
  </p:notesTextViewPr>
  <p:sorterViewPr>
    <p:cViewPr varScale="1">
      <p:scale>
        <a:sx n="100" d="100"/>
        <a:sy n="100" d="100"/>
      </p:scale>
      <p:origin x="0" y="-774"/>
    </p:cViewPr>
  </p:sorterViewPr>
  <p:notesViewPr>
    <p:cSldViewPr snapToGrid="0" snapToObjects="1" showGuides="1">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Master" Target="slideMasters/slideMaster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comments/modernComment_7FF645F3_532AC574.xml><?xml version="1.0" encoding="utf-8"?>
<p188:cmLst xmlns:a="http://schemas.openxmlformats.org/drawingml/2006/main" xmlns:r="http://schemas.openxmlformats.org/officeDocument/2006/relationships" xmlns:p188="http://schemas.microsoft.com/office/powerpoint/2018/8/main">
  <p188:cm id="{17247F62-57D0-4248-B9DC-144FB3C52C58}" authorId="{FD1739DD-29CF-5D6C-CA7B-B4486A481057}" created="2023-09-01T23:14:39.504">
    <pc:sldMkLst xmlns:pc="http://schemas.microsoft.com/office/powerpoint/2013/main/command">
      <pc:docMk/>
      <pc:sldMk cId="1395311988" sldId="2146846195"/>
    </pc:sldMkLst>
    <p188:txBody>
      <a:bodyPr/>
      <a:lstStyle/>
      <a:p>
        <a:r>
          <a:rPr lang="en-US"/>
          <a:t>Note to council: You can bring over slides for approving orders, if necessary, found in the caregiver training.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11/14/2023</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11/14/2023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CBF77204-99D8-4720-B079-FF78D7866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r>
              <a:rPr lang="en-US" sz="900" dirty="0">
                <a:effectLst/>
                <a:latin typeface="Palatino Linotype"/>
                <a:ea typeface="MS Mincho"/>
                <a:cs typeface="Arial" panose="020B0604020202020204" pitchFamily="34" charset="0"/>
              </a:rPr>
              <a:t>The site lead will then need to complete the registration process as if the troop were a new Girl Scout by possibly watching the safety video </a:t>
            </a:r>
            <a:r>
              <a:rPr lang="en-US" sz="900" i="1" dirty="0">
                <a:effectLst/>
                <a:latin typeface="Palatino Linotype"/>
                <a:ea typeface="MS Mincho"/>
                <a:cs typeface="Arial" panose="020B0604020202020204" pitchFamily="34" charset="0"/>
              </a:rPr>
              <a:t>(depending on role and prior logins)</a:t>
            </a:r>
            <a:r>
              <a:rPr lang="en-US" sz="900" dirty="0">
                <a:effectLst/>
                <a:latin typeface="Palatino Linotype"/>
                <a:ea typeface="MS Mincho"/>
                <a:cs typeface="Arial" panose="020B0604020202020204" pitchFamily="34" charset="0"/>
              </a:rPr>
              <a:t> and accepting the terms &amp; conditions and Girl Scout pledge, plus </a:t>
            </a:r>
            <a:r>
              <a:rPr lang="en-US" dirty="0">
                <a:latin typeface="Palatino Linotype"/>
                <a:ea typeface="MS Mincho"/>
                <a:cs typeface="Arial" panose="020B0604020202020204" pitchFamily="34" charset="0"/>
              </a:rPr>
              <a:t>activating the account</a:t>
            </a:r>
            <a:r>
              <a:rPr lang="en-US" sz="900" dirty="0">
                <a:effectLst/>
                <a:latin typeface="Palatino Linotype"/>
                <a:ea typeface="MS Mincho"/>
                <a:cs typeface="Arial" panose="020B0604020202020204" pitchFamily="34" charset="0"/>
              </a:rPr>
              <a:t>.</a:t>
            </a:r>
            <a:r>
              <a:rPr lang="en-US" dirty="0">
                <a:latin typeface="Palatino Linotype"/>
                <a:ea typeface="MS Mincho"/>
                <a:cs typeface="Arial" panose="020B0604020202020204" pitchFamily="34" charset="0"/>
              </a:rPr>
              <a: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lgn="ctr">
              <a:spcBef>
                <a:spcPts val="0"/>
              </a:spcBef>
              <a:spcAft>
                <a:spcPts val="0"/>
              </a:spcAft>
            </a:pP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900" dirty="0">
                <a:effectLst/>
                <a:latin typeface="Palatino Linotype" panose="02040502050505030304" pitchFamily="18" charset="0"/>
                <a:cs typeface="Arial" panose="020B0604020202020204" pitchFamily="34" charset="0"/>
              </a:rPr>
              <a:t>It is important to leave the Preferred First Name as it appears so that your Troop URL is correct. If there is an issue with the troop number, please contact your Council Customer Care to resolve before proceeding.</a:t>
            </a:r>
            <a:r>
              <a:rPr lang="en-US" sz="900" dirty="0">
                <a:effectLst/>
                <a:latin typeface="Palatino Linotype" panose="02040502050505030304" pitchFamily="18" charset="0"/>
              </a:rPr>
              <a:t> </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0" marR="0">
              <a:spcBef>
                <a:spcPts val="0"/>
              </a:spcBef>
              <a:spcAft>
                <a:spcPts val="0"/>
              </a:spcAft>
            </a:pPr>
            <a:endParaRPr lang="en-US" sz="900" baseline="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that, the Troop Site Lead will use the “Site Setup” to work with the Girl Scouts in the troop to create their message and photo/video. It functions the same way as the Girl Scouts’ Site Setup.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site is published and the council’s sale is live, the troop will have two links to use if they wish for the cookie season.</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10</a:t>
            </a:fld>
            <a:endParaRPr lang="en-US" dirty="0"/>
          </a:p>
        </p:txBody>
      </p:sp>
    </p:spTree>
    <p:extLst>
      <p:ext uri="{BB962C8B-B14F-4D97-AF65-F5344CB8AC3E}">
        <p14:creationId xmlns:p14="http://schemas.microsoft.com/office/powerpoint/2010/main" val="3710484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900" b="1" dirty="0">
                <a:solidFill>
                  <a:srgbClr val="000000"/>
                </a:solidFill>
                <a:effectLst/>
                <a:latin typeface="Palatino Linotype" panose="02040502050505030304" pitchFamily="18" charset="0"/>
                <a:ea typeface="MS Gothic" panose="020B0609070205080204" pitchFamily="49" charset="-128"/>
                <a:cs typeface="Times New Roman" panose="02020603050405020304" pitchFamily="18" charset="0"/>
              </a:rPr>
              <a:t>Troop Virtual Booth Link</a:t>
            </a:r>
            <a:endParaRPr lang="en-US" sz="900" b="1"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From your Troop Dashboard, you may see two links available for your troop. </a:t>
            </a: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link is your Troop Virtual Booth Link.</a:t>
            </a:r>
          </a:p>
          <a:p>
            <a:pPr>
              <a:spcBef>
                <a:spcPts val="600"/>
              </a:spcBef>
            </a:pPr>
            <a:r>
              <a:rPr lang="en-US" sz="900" dirty="0">
                <a:effectLst/>
                <a:latin typeface="Palatino Linotype"/>
                <a:ea typeface="MS Mincho"/>
                <a:cs typeface="Arial" panose="020B0604020202020204" pitchFamily="34" charset="0"/>
              </a:rPr>
              <a:t>This link will function the same as any Girl Scout’s link with Shipping, Donation, Delivery and In Hand (on the app) as options that customers can use when enabled by your Girl Scout Council. You can turn </a:t>
            </a:r>
            <a:r>
              <a:rPr lang="en-US" dirty="0">
                <a:latin typeface="Palatino Linotype"/>
                <a:ea typeface="MS Mincho"/>
                <a:cs typeface="Arial" panose="020B0604020202020204" pitchFamily="34" charset="0"/>
              </a:rPr>
              <a:t>delivery </a:t>
            </a:r>
            <a:r>
              <a:rPr lang="en-US" sz="900" dirty="0">
                <a:effectLst/>
                <a:latin typeface="Palatino Linotype"/>
                <a:ea typeface="MS Mincho"/>
                <a:cs typeface="Arial" panose="020B0604020202020204" pitchFamily="34" charset="0"/>
              </a:rPr>
              <a:t>off for the troop link the same way a caregiver can turn delivery off for their Girl Scout.</a:t>
            </a:r>
            <a:r>
              <a:rPr lang="en-US" dirty="0">
                <a:latin typeface="Palatino Linotype"/>
                <a:ea typeface="MS Mincho"/>
                <a:cs typeface="Arial" panose="020B0604020202020204" pitchFamily="34" charset="0"/>
              </a:rPr>
              <a: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sz="900" dirty="0">
                <a:effectLst/>
                <a:latin typeface="Palatino Linotype" panose="02040502050505030304" pitchFamily="18" charset="0"/>
                <a:ea typeface="MS Mincho" panose="02020609040205080304" pitchFamily="49" charset="-128"/>
                <a:cs typeface="Arial" panose="020B0604020202020204" pitchFamily="34" charset="0"/>
              </a:rPr>
              <a:t>If pickup is an option in your council, this link will enable customers to select pickup orders as a delivery type. </a:t>
            </a:r>
          </a:p>
          <a:p>
            <a:pPr marL="0" marR="0">
              <a:spcBef>
                <a:spcPts val="600"/>
              </a:spcBef>
              <a:spcAft>
                <a:spcPts val="0"/>
              </a:spcAft>
            </a:pPr>
            <a:endParaRPr lang="en-US" sz="900" b="1"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b="1"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Troop Ship Only Link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Troop Virtual Booth link is available if you need a shipped/donated only link. </a:t>
            </a:r>
          </a:p>
          <a:p>
            <a:pPr>
              <a:spcBef>
                <a:spcPts val="600"/>
              </a:spcBef>
            </a:pPr>
            <a:r>
              <a:rPr lang="en-US" sz="900" dirty="0">
                <a:effectLst/>
                <a:latin typeface="Palatino Linotype"/>
                <a:ea typeface="MS Mincho"/>
                <a:cs typeface="Times New Roman" panose="02020603050405020304" pitchFamily="18" charset="0"/>
              </a:rPr>
              <a:t>This link will only allow customers to purchase Shipped and Donated orders. This link will be sent to the National Girl Scout Cookie Finder beginning National Girl Scout Cookie Weekend.</a:t>
            </a:r>
            <a:r>
              <a:rPr lang="en-US" dirty="0">
                <a:latin typeface="Palatino Linotype"/>
                <a:ea typeface="MS Mincho"/>
                <a:cs typeface="Times New Roman" panose="02020603050405020304" pitchFamily="18" charset="0"/>
              </a:rPr>
              <a:t>  (CONFIRM THIS FOR YOUR TROOPS to be sure it hasn't changed)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Once your site is set up and published, there is nothing additional you will need to do in order to have your Troop Ship Only link appear to customers coming to the cookie finder to find a troop near them to purchase cookies from. </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All purchases on either Troop Virtual Booth Link will appear in your troop records in your baker software.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43357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dirty="0"/>
          </a:p>
        </p:txBody>
      </p:sp>
    </p:spTree>
    <p:extLst>
      <p:ext uri="{BB962C8B-B14F-4D97-AF65-F5344CB8AC3E}">
        <p14:creationId xmlns:p14="http://schemas.microsoft.com/office/powerpoint/2010/main" val="35521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The “Orders” tab allows you to lookup individual orders.</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navigating to the “Orders” tab on your troop dashboard. If it is a lighter color or you can’t click on it, your council has not enabled it and you will need to consult your council to make any customer refunds.</a:t>
            </a:r>
            <a:endParaRPr lang="en-US" sz="900" baseline="0" dirty="0">
              <a:latin typeface="Palatino Linotype" panose="0204050205050503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are in, you can look up the order a few different ways. Select one of the lookup options, selecting more than one can cause the results to not appear properly. The recommended lookup options are: Customer Order #, Customer Email address, Parent Email Address, Girl Name (first and last), or Customer Name (first and last, min 2 letters)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13</a:t>
            </a:fld>
            <a:endParaRPr lang="en-US" dirty="0"/>
          </a:p>
        </p:txBody>
      </p:sp>
    </p:spTree>
    <p:extLst>
      <p:ext uri="{BB962C8B-B14F-4D97-AF65-F5344CB8AC3E}">
        <p14:creationId xmlns:p14="http://schemas.microsoft.com/office/powerpoint/2010/main" val="126211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272966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“My Troop” tab allows you to see how each girl in the troop is doing in her Digital Cookie Sales and if she has turned off delivery or any varieties.</a:t>
            </a:r>
          </a:p>
          <a:p>
            <a:endParaRPr lang="en-US" sz="900" baseline="0" dirty="0">
              <a:latin typeface="Palatino Linotype" panose="02040502050505030304" pitchFamily="18" charset="0"/>
            </a:endParaRPr>
          </a:p>
          <a:p>
            <a:r>
              <a:rPr lang="en-US" sz="900" baseline="0" dirty="0">
                <a:latin typeface="Palatino Linotype" panose="02040502050505030304" pitchFamily="18" charset="0"/>
              </a:rPr>
              <a:t>1.Troop Goal: This pulls the troop goal set in the baker software and measures the troop’s progress towards that goal. If the goal has not been set yet, it shows total troop’s sales to date.</a:t>
            </a:r>
          </a:p>
          <a:p>
            <a:r>
              <a:rPr lang="en-US" sz="900" baseline="0" dirty="0">
                <a:latin typeface="Palatino Linotype" panose="02040502050505030304" pitchFamily="18" charset="0"/>
              </a:rPr>
              <a:t>2.Cookie Site: If the Girl Scout’s site is published, click on the link to be taken to their customer facing site. If it shows as Not Published, offer to help the family to get started and see sales roll in.</a:t>
            </a:r>
          </a:p>
          <a:p>
            <a:r>
              <a:rPr lang="en-US" sz="900" baseline="0" dirty="0">
                <a:latin typeface="Palatino Linotype" panose="02040502050505030304" pitchFamily="18" charset="0"/>
              </a:rPr>
              <a:t>3.Orders to Approve: If your council has In-Person Delivery available, this will indicate if the family has any orders that need approving.</a:t>
            </a:r>
          </a:p>
          <a:p>
            <a:r>
              <a:rPr lang="en-US" sz="900" baseline="0">
                <a:latin typeface="Palatino Linotype"/>
              </a:rPr>
              <a:t>4.See Details: Clicking “See Details” will bring up details on the girl, her orders, her email marketing to customers, and if her parent has turned off delivery or any varieties (if available in your council).</a:t>
            </a:r>
            <a:r>
              <a:rPr lang="en-US">
                <a:latin typeface="Palatino Linotype"/>
              </a:rPr>
              <a:t> You may also see "delivery change" to note if any family has turned off delivery or cookies.</a:t>
            </a:r>
            <a:endParaRPr lang="en-US" sz="900" baseline="0" dirty="0">
              <a:latin typeface="Palatino Linotype" panose="02040502050505030304" pitchFamily="18" charset="0"/>
            </a:endParaRPr>
          </a:p>
          <a:p>
            <a:r>
              <a:rPr lang="en-US" sz="900" baseline="0" dirty="0">
                <a:latin typeface="Palatino Linotype" panose="02040502050505030304" pitchFamily="18" charset="0"/>
              </a:rPr>
              <a:t>5.If your troop link has been published you will see what the goal is for the Troop ##### “girl”, you can click the link to go to the troop site and you can see any sales that have come in for the troop link.</a:t>
            </a:r>
          </a:p>
        </p:txBody>
      </p:sp>
      <p:sp>
        <p:nvSpPr>
          <p:cNvPr id="4" name="Slide Number Placeholder 3"/>
          <p:cNvSpPr>
            <a:spLocks noGrp="1"/>
          </p:cNvSpPr>
          <p:nvPr>
            <p:ph type="sldNum" sz="quarter" idx="10"/>
          </p:nvPr>
        </p:nvSpPr>
        <p:spPr/>
        <p:txBody>
          <a:bodyPr/>
          <a:lstStyle/>
          <a:p>
            <a:fld id="{9B5DB782-5051-4D47-884F-4E041568556D}" type="slidenum">
              <a:rPr lang="en-US" smtClean="0"/>
              <a:t>15</a:t>
            </a:fld>
            <a:endParaRPr lang="en-US" dirty="0"/>
          </a:p>
        </p:txBody>
      </p:sp>
    </p:spTree>
    <p:extLst>
      <p:ext uri="{BB962C8B-B14F-4D97-AF65-F5344CB8AC3E}">
        <p14:creationId xmlns:p14="http://schemas.microsoft.com/office/powerpoint/2010/main" val="293171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dirty="0"/>
          </a:p>
        </p:txBody>
      </p:sp>
    </p:spTree>
    <p:extLst>
      <p:ext uri="{BB962C8B-B14F-4D97-AF65-F5344CB8AC3E}">
        <p14:creationId xmlns:p14="http://schemas.microsoft.com/office/powerpoint/2010/main" val="1046448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This tab works the same as the Girl Scout orders tab. </a:t>
            </a:r>
          </a:p>
          <a:p>
            <a:pPr marL="171450" indent="-171450">
              <a:buFont typeface="Arial" panose="020B0604020202020204" pitchFamily="34" charset="0"/>
              <a:buChar char="•"/>
            </a:pPr>
            <a:r>
              <a:rPr lang="en-US" sz="900" baseline="0" dirty="0">
                <a:latin typeface="Palatino Linotype" panose="02040502050505030304" pitchFamily="18" charset="0"/>
              </a:rPr>
              <a:t>You can approve/decline orders Girl Scout delivery orders as well as pick up orders. </a:t>
            </a:r>
          </a:p>
          <a:p>
            <a:pPr marL="514342" lvl="1" indent="-171450">
              <a:buFont typeface="Arial" panose="020B0604020202020204" pitchFamily="34" charset="0"/>
              <a:buChar char="•"/>
            </a:pPr>
            <a:r>
              <a:rPr lang="en-US" sz="900" baseline="0" dirty="0">
                <a:latin typeface="Palatino Linotype" panose="02040502050505030304" pitchFamily="18" charset="0"/>
              </a:rPr>
              <a:t>When you approve a pick up order it moves down to the Orders to pick up section. </a:t>
            </a:r>
          </a:p>
          <a:p>
            <a:pPr marL="171450" indent="-171450">
              <a:buFont typeface="Arial" panose="020B0604020202020204" pitchFamily="34" charset="0"/>
              <a:buChar char="•"/>
            </a:pPr>
            <a:r>
              <a:rPr lang="en-US" sz="900" baseline="0" dirty="0">
                <a:latin typeface="Palatino Linotype" panose="02040502050505030304" pitchFamily="18" charset="0"/>
              </a:rPr>
              <a:t>Here you can pull a list or find additional details on each order to prepare them for pick up. </a:t>
            </a:r>
          </a:p>
          <a:p>
            <a:pPr marL="514342" lvl="1" indent="-171450">
              <a:buFont typeface="Courier New" panose="02070309020205020404" pitchFamily="49" charset="0"/>
              <a:buChar char="o"/>
            </a:pPr>
            <a:r>
              <a:rPr lang="en-US" sz="900" baseline="0" dirty="0">
                <a:latin typeface="Palatino Linotype" panose="02040502050505030304" pitchFamily="18" charset="0"/>
              </a:rPr>
              <a:t>Once they are picked up, you can mark them as such in this section as well. </a:t>
            </a:r>
          </a:p>
          <a:p>
            <a:pPr marL="171450" indent="-171450">
              <a:buFont typeface="Arial" panose="020B0604020202020204" pitchFamily="34" charset="0"/>
              <a:buChar char="•"/>
            </a:pPr>
            <a:r>
              <a:rPr lang="en-US" sz="900" baseline="0" dirty="0">
                <a:latin typeface="Palatino Linotype" panose="02040502050505030304" pitchFamily="18" charset="0"/>
              </a:rPr>
              <a:t>Once the order is complete it moves down to the bottom “completed” section, where you will find shipped and donation only orders placed for your troop. </a:t>
            </a:r>
          </a:p>
          <a:p>
            <a:pPr marL="514342" lvl="1" indent="-171450">
              <a:buFont typeface="Courier New" panose="02070309020205020404" pitchFamily="49" charset="0"/>
              <a:buChar char="o"/>
            </a:pPr>
            <a:r>
              <a:rPr lang="en-US" sz="900" baseline="0" dirty="0">
                <a:latin typeface="Palatino Linotype" panose="02040502050505030304" pitchFamily="18" charset="0"/>
              </a:rPr>
              <a:t>The greyed-out orders are canceled/declined orders. </a:t>
            </a:r>
          </a:p>
          <a:p>
            <a:pPr marL="514342" lvl="1" indent="-171450">
              <a:buFont typeface="Courier New" panose="02070309020205020404" pitchFamily="49" charset="0"/>
              <a:buChar char="o"/>
            </a:pP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17</a:t>
            </a:fld>
            <a:endParaRPr lang="en-US" dirty="0"/>
          </a:p>
        </p:txBody>
      </p:sp>
    </p:spTree>
    <p:extLst>
      <p:ext uri="{BB962C8B-B14F-4D97-AF65-F5344CB8AC3E}">
        <p14:creationId xmlns:p14="http://schemas.microsoft.com/office/powerpoint/2010/main" val="3039482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383472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Troop Volunteers can send the Girl Scouts in their troop cheers the same way the troop members can send them to each other.  The difference is that girls can’t cheer back to volunteers. </a:t>
            </a:r>
          </a:p>
          <a:p>
            <a:pPr marL="0" marR="0">
              <a:spcBef>
                <a:spcPts val="6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1: You can “Send a Cheer” from the button on the dashboard or the “Troop Cheers” tab.</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2:</a:t>
            </a: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In the Cheers module, volunteers can see the Girl Scouts in their troop and the percentage of sales towards them reaching their goal. </a:t>
            </a:r>
            <a:b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b="0" dirty="0">
                <a:effectLst/>
                <a:latin typeface="Palatino Linotype" panose="02040502050505030304" pitchFamily="18" charset="0"/>
                <a:ea typeface="MS Mincho" panose="02020609040205080304" pitchFamily="49" charset="-128"/>
                <a:cs typeface="Arial" panose="020B0604020202020204" pitchFamily="34" charset="0"/>
              </a:rPr>
              <a:t>They can select the “Pick a cheer to send” drop down next to the name of the Girl Scout they wish to cheer.</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3: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Volunteers will see a choice of .gif images and short messages they can send. As they select the message and image they will see a preview of the cheer and then can click “Send this Cheer.” The Girl Scout will then be able to see the Cheer on her dashboard. Girl Scouts are unable to send a Cheer back to volunteers or customers.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19</a:t>
            </a:fld>
            <a:endParaRPr lang="en-US" dirty="0"/>
          </a:p>
        </p:txBody>
      </p:sp>
    </p:spTree>
    <p:extLst>
      <p:ext uri="{BB962C8B-B14F-4D97-AF65-F5344CB8AC3E}">
        <p14:creationId xmlns:p14="http://schemas.microsoft.com/office/powerpoint/2010/main" val="312038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334231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dirty="0"/>
          </a:p>
        </p:txBody>
      </p:sp>
    </p:spTree>
    <p:extLst>
      <p:ext uri="{BB962C8B-B14F-4D97-AF65-F5344CB8AC3E}">
        <p14:creationId xmlns:p14="http://schemas.microsoft.com/office/powerpoint/2010/main" val="2539432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514350"/>
            <a:ext cx="4044950" cy="2274888"/>
          </a:xfrm>
        </p:spPr>
      </p:sp>
      <p:sp>
        <p:nvSpPr>
          <p:cNvPr id="3" name="Notes Placeholder 2"/>
          <p:cNvSpPr>
            <a:spLocks noGrp="1"/>
          </p:cNvSpPr>
          <p:nvPr>
            <p:ph type="body" idx="1"/>
          </p:nvPr>
        </p:nvSpPr>
        <p:spPr/>
        <p:txBody>
          <a:bodyPr/>
          <a:lstStyle/>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Virtual Booths tab is a place where you can add the option for customers to place an order online and pick it up at your troop’s upcoming cookie booth. </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285750" marR="0" indent="-285750">
              <a:spcBef>
                <a:spcPts val="600"/>
              </a:spcBef>
              <a:spcAft>
                <a:spcPts val="0"/>
              </a:spcAft>
              <a:buFont typeface="Arial" panose="020B0604020202020204" pitchFamily="34" charset="0"/>
              <a:buChar char="•"/>
            </a:pPr>
            <a:r>
              <a:rPr lang="en-US" sz="900" dirty="0">
                <a:solidFill>
                  <a:srgbClr val="FF0000"/>
                </a:solidFill>
                <a:effectLst/>
                <a:latin typeface="Palatino Linotype" panose="02040502050505030304" pitchFamily="18" charset="0"/>
                <a:ea typeface="MS Mincho" panose="02020609040205080304" pitchFamily="49" charset="-128"/>
                <a:cs typeface="Arial" panose="020B0604020202020204" pitchFamily="34" charset="0"/>
              </a:rPr>
              <a:t>NOTE!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285750" marR="0" indent="-285750">
              <a:spcBef>
                <a:spcPts val="600"/>
              </a:spcBef>
              <a:spcAft>
                <a:spcPts val="0"/>
              </a:spcAft>
              <a:buFont typeface="Arial" panose="020B0604020202020204" pitchFamily="34" charset="0"/>
              <a:buChar char="•"/>
            </a:pPr>
            <a:r>
              <a:rPr lang="en-US" sz="900" b="1"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Important!</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cancel a booth in the bakers system, you must delete the booth from here so customers can no longer select it as a pick-up option.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21</a:t>
            </a:fld>
            <a:endParaRPr lang="en-US" dirty="0"/>
          </a:p>
        </p:txBody>
      </p:sp>
    </p:spTree>
    <p:extLst>
      <p:ext uri="{BB962C8B-B14F-4D97-AF65-F5344CB8AC3E}">
        <p14:creationId xmlns:p14="http://schemas.microsoft.com/office/powerpoint/2010/main" val="320424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22</a:t>
            </a:fld>
            <a:endParaRPr lang="en-US" dirty="0"/>
          </a:p>
        </p:txBody>
      </p:sp>
    </p:spTree>
    <p:extLst>
      <p:ext uri="{BB962C8B-B14F-4D97-AF65-F5344CB8AC3E}">
        <p14:creationId xmlns:p14="http://schemas.microsoft.com/office/powerpoint/2010/main" val="402323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dirty="0"/>
          </a:p>
        </p:txBody>
      </p:sp>
    </p:spTree>
    <p:extLst>
      <p:ext uri="{BB962C8B-B14F-4D97-AF65-F5344CB8AC3E}">
        <p14:creationId xmlns:p14="http://schemas.microsoft.com/office/powerpoint/2010/main" val="390887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Palatino Linotype" panose="02040502050505030304" pitchFamily="18" charset="0"/>
              </a:rPr>
              <a:t>In order to receive a Digital Cookie registration, a Girl Scout must be registered for the current membership year and the Girl Scout council will need to have the correct email address on file for her primary caregiver. If you have opted out of receiving emails from the council, skip to Step 4.</a:t>
            </a:r>
          </a:p>
          <a:p>
            <a:pPr marL="171450" indent="-171450">
              <a:buFont typeface="Arial" panose="020B0604020202020204" pitchFamily="34" charset="0"/>
              <a:buChar char="•"/>
            </a:pPr>
            <a:r>
              <a:rPr lang="en-US" dirty="0">
                <a:latin typeface="Palatino Linotype" panose="02040502050505030304" pitchFamily="18" charset="0"/>
              </a:rPr>
              <a:t>Step 1: Check your junk/spam/promotions inbox one more time for an email from “Girl Scout Cookies” (email@email.girlscouts.org) with the subject “It’s time to register your Girl Scout for Digital Cookie!”. If you do not see the email, follow these steps to get registered for Digital Cookie.</a:t>
            </a:r>
          </a:p>
          <a:p>
            <a:pPr marL="171450" indent="-171450">
              <a:buFont typeface="Arial" panose="020B0604020202020204" pitchFamily="34" charset="0"/>
              <a:buChar char="•"/>
            </a:pPr>
            <a:r>
              <a:rPr lang="en-US" dirty="0">
                <a:latin typeface="Palatino Linotype" panose="02040502050505030304" pitchFamily="18" charset="0"/>
              </a:rPr>
              <a:t>Step 2: Go to digitalcookie.girlscouts.org and click the “Need help to log in” link.</a:t>
            </a:r>
          </a:p>
          <a:p>
            <a:pPr marL="171450" indent="-171450">
              <a:buFont typeface="Arial" panose="020B0604020202020204" pitchFamily="34" charset="0"/>
              <a:buChar char="•"/>
            </a:pPr>
            <a:r>
              <a:rPr lang="en-US" i="1" dirty="0">
                <a:latin typeface="Palatino Linotype" panose="02040502050505030304" pitchFamily="18" charset="0"/>
              </a:rPr>
              <a:t>(For best results, use the most up to date web browsers)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clicking on the “Request a Registration Email” </a:t>
            </a:r>
            <a:endParaRPr lang="en-US" sz="900" dirty="0">
              <a:latin typeface="Palatino Linotype" panose="02040502050505030304" pitchFamily="18" charset="0"/>
            </a:endParaRPr>
          </a:p>
          <a:p>
            <a:pPr marL="171450" indent="-171450">
              <a:buFont typeface="Arial" panose="020B0604020202020204" pitchFamily="34" charset="0"/>
              <a:buChar char="•"/>
            </a:pPr>
            <a:endParaRPr lang="en-US" i="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pPr/>
              <a:t>24</a:t>
            </a:fld>
            <a:endParaRPr lang="en-US" dirty="0"/>
          </a:p>
        </p:txBody>
      </p:sp>
    </p:spTree>
    <p:extLst>
      <p:ext uri="{BB962C8B-B14F-4D97-AF65-F5344CB8AC3E}">
        <p14:creationId xmlns:p14="http://schemas.microsoft.com/office/powerpoint/2010/main" val="20584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Enter the email address that you used to register your Girl Scout. If your email is in the system, you will get a message letting you know that you have been sent a registration email and you will receive it within 15 minutes.</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get a red message: “The email you entered is not recognized” and you think your Girl Scout is a registered Girl Scout member with your local council, you can choose “check the email address that’s on file for you”</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be taken to a new screen where you will select your Girl Scout Council from the drop down.</a:t>
            </a:r>
            <a:endParaRPr lang="en-US" sz="900" dirty="0">
              <a:latin typeface="Palatino Linotype" panose="0204050205050503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800" dirty="0">
              <a:effectLst/>
              <a:latin typeface="Girl Scout Text Book" panose="02020003000000000000" pitchFamily="18"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dirty="0"/>
          </a:p>
        </p:txBody>
      </p:sp>
    </p:spTree>
    <p:extLst>
      <p:ext uri="{BB962C8B-B14F-4D97-AF65-F5344CB8AC3E}">
        <p14:creationId xmlns:p14="http://schemas.microsoft.com/office/powerpoint/2010/main" val="140751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Then enter your Girl Scout’s first name, last name, and troop number.</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your Girl Scout’s information is not in the system or not in the system the way you entered it, you will get a message letting you know you will need to contact your council, Troop Leader, or Customer Support for assistance.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pPr/>
              <a:t>26</a:t>
            </a:fld>
            <a:endParaRPr lang="en-US" dirty="0"/>
          </a:p>
        </p:txBody>
      </p:sp>
    </p:spTree>
    <p:extLst>
      <p:ext uri="{BB962C8B-B14F-4D97-AF65-F5344CB8AC3E}">
        <p14:creationId xmlns:p14="http://schemas.microsoft.com/office/powerpoint/2010/main" val="29591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and her primary caregiver information is loaded into the Digital Cookie system, you will see the information in order to verify that it’s correct.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sz="900" dirty="0">
                <a:effectLst/>
                <a:latin typeface="Palatino Linotype" panose="02040502050505030304" pitchFamily="18" charset="0"/>
                <a:cs typeface="Arial" panose="020B0604020202020204" pitchFamily="34" charset="0"/>
              </a:rPr>
              <a:t>If the information is correct, you can send a registration email knowing what email address you should use to look for the email.</a:t>
            </a:r>
            <a:r>
              <a:rPr lang="en-US" sz="900" dirty="0">
                <a:effectLst/>
                <a:latin typeface="Palatino Linotype" panose="02040502050505030304" pitchFamily="18" charset="0"/>
              </a:rPr>
              <a:t>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primary caregiver information is incorrect, click on the “Update Details” button.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if you are also a cookie volunteer you will need to update your email address in the baker software.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27</a:t>
            </a:fld>
            <a:endParaRPr lang="en-US" dirty="0"/>
          </a:p>
        </p:txBody>
      </p:sp>
    </p:spTree>
    <p:extLst>
      <p:ext uri="{BB962C8B-B14F-4D97-AF65-F5344CB8AC3E}">
        <p14:creationId xmlns:p14="http://schemas.microsoft.com/office/powerpoint/2010/main" val="2173911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update your information, you will need to enter your Girl Scout’s Date of Birth as a security measure, then you can update your name and/or email address.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is imported but her caregiver information is not on file, you can add the caregiver information. </a:t>
            </a:r>
            <a:endParaRPr lang="en-US" sz="900" dirty="0">
              <a:latin typeface="Palatino Linotype" panose="0204050205050503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get a success message once you submit your changes; if more than one girl is associated with the email, you will receive the message that all accounts will be updated.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council will then review the updates and approve or reject the updates. You will receive an email notification when they have completed that step.</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dirty="0"/>
          </a:p>
        </p:txBody>
      </p:sp>
    </p:spTree>
    <p:extLst>
      <p:ext uri="{BB962C8B-B14F-4D97-AF65-F5344CB8AC3E}">
        <p14:creationId xmlns:p14="http://schemas.microsoft.com/office/powerpoint/2010/main" val="317897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128491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alatino Linotype" panose="02040502050505030304" pitchFamily="18" charset="0"/>
              </a:rPr>
              <a:t>Troop Volunteers can easily toggle between their roles, directly from the dashboard using the drop-down arrow under the role they are currently logged in as.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126774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Digital Cookie Dashboard has information that helps you support your Girl Scouts and their parents in their Digital Cookie sales.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indent="-1714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All appointed Troop Leaders and Cookie Volunteers for the troop should have access to this Dashboard when they login to Digital Cookie.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r>
              <a:rPr lang="en-US" sz="900">
                <a:latin typeface="Palatino Linotype"/>
              </a:rPr>
              <a:t>The dashboard has </a:t>
            </a:r>
            <a:r>
              <a:rPr lang="en-US">
                <a:latin typeface="Palatino Linotype"/>
              </a:rPr>
              <a:t>five</a:t>
            </a:r>
            <a:r>
              <a:rPr lang="en-US" sz="900">
                <a:latin typeface="Palatino Linotype"/>
              </a:rPr>
              <a:t> sections. The top half has:</a:t>
            </a:r>
          </a:p>
          <a:p>
            <a:pPr marL="571492" lvl="1" indent="-228600">
              <a:buFont typeface="+mj-lt"/>
              <a:buAutoNum type="arabicPeriod"/>
            </a:pPr>
            <a:r>
              <a:rPr lang="en-US" sz="900" dirty="0">
                <a:latin typeface="Palatino Linotype" panose="02040502050505030304" pitchFamily="18" charset="0"/>
              </a:rPr>
              <a:t>Troop Virtual Booth Info (more information on a later slide)</a:t>
            </a:r>
          </a:p>
          <a:p>
            <a:pPr marL="571492" lvl="1" indent="-228600">
              <a:buFont typeface="+mj-lt"/>
              <a:buAutoNum type="arabicPeriod"/>
            </a:pPr>
            <a:r>
              <a:rPr lang="en-US" sz="900" dirty="0">
                <a:latin typeface="Palatino Linotype" panose="02040502050505030304" pitchFamily="18" charset="0"/>
              </a:rPr>
              <a:t>Pending Virtual Booth Orders</a:t>
            </a:r>
          </a:p>
          <a:p>
            <a:pPr marL="571492" lvl="1" indent="-228600">
              <a:buFont typeface="+mj-lt"/>
              <a:buAutoNum type="arabicPeriod"/>
            </a:pPr>
            <a:r>
              <a:rPr lang="en-US" sz="900" dirty="0">
                <a:latin typeface="Palatino Linotype" panose="02040502050505030304" pitchFamily="18" charset="0"/>
              </a:rPr>
              <a:t>Troop Rewards Deadline</a:t>
            </a:r>
          </a:p>
          <a:p>
            <a:pPr marL="571492" lvl="1" indent="-228600">
              <a:buFont typeface="+mj-lt"/>
              <a:buAutoNum type="arabicPeriod"/>
            </a:pPr>
            <a:r>
              <a:rPr lang="en-US" sz="900" dirty="0">
                <a:latin typeface="Palatino Linotype" panose="02040502050505030304" pitchFamily="18" charset="0"/>
              </a:rPr>
              <a:t>Troop Online Sales and Marketing + Troop Goal Progress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133054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tabLst>
                <a:tab pos="628650" algn="l"/>
              </a:tabLs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View the sales for the girls in your troop from your dashboard, it’s a great way to make sure they are actively participating in reaching their customers. </a:t>
            </a:r>
          </a:p>
          <a:p>
            <a:pPr marL="285750" marR="0" indent="-285750">
              <a:spcBef>
                <a:spcPts val="0"/>
              </a:spcBef>
              <a:spcAft>
                <a:spcPts val="0"/>
              </a:spcAft>
              <a:buFont typeface="Arial" panose="020B0604020202020204" pitchFamily="34" charset="0"/>
              <a:buChar char="•"/>
              <a:tabLst>
                <a:tab pos="628650" algn="l"/>
              </a:tabLs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have four reports to view that can help you manage your girl’s Digital Cookie activity.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All Order Data</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show you details on every order for every girl.</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Initial Order</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(If applicable) will show you the initial paper order card entry by the parents to allow you to compare what is in the baker software if desired.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Cookie Badges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let you know if girls are completing any of the Cookie Business badges and/or the Family Entrepreneur Pins. Encourage them to complete these with their families to increase their cookie program learnings!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0"/>
              </a:spcBef>
              <a:spcAft>
                <a:spcPts val="0"/>
              </a:spcAft>
              <a:buFont typeface="Arial" panose="020B0604020202020204" pitchFamily="34" charset="0"/>
              <a:buChar char="•"/>
              <a:tabLst>
                <a:tab pos="628650" algn="l"/>
              </a:tabLs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Rewards Selection</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be helpful if your council enabled girls to select their rewards in Digital Cookie. You simply pull this report and enter their choices in to the baker software without needing to track down each choice for each girl in the troop.</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77504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7</a:t>
            </a:fld>
            <a:endParaRPr lang="en-US" dirty="0"/>
          </a:p>
        </p:txBody>
      </p:sp>
    </p:spTree>
    <p:extLst>
      <p:ext uri="{BB962C8B-B14F-4D97-AF65-F5344CB8AC3E}">
        <p14:creationId xmlns:p14="http://schemas.microsoft.com/office/powerpoint/2010/main" val="14930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Your Troop Virtual Booth links will help your troop make sales online instead of, or in addition to, your regular in person cookie booths. When you set up your Troop Virtual Booth site, there may be two links you can use, depending on your council’s settings. These links will let your troop reach new customers in your local community and beyond.</a:t>
            </a:r>
          </a:p>
          <a:p>
            <a:pPr marL="171450" marR="0" indent="-171450">
              <a:spcBef>
                <a:spcPts val="600"/>
              </a:spcBef>
              <a:spcAft>
                <a:spcPts val="0"/>
              </a:spcAft>
              <a:buFont typeface="Arial" panose="020B0604020202020204" pitchFamily="34" charset="0"/>
              <a:buChar char="•"/>
            </a:pPr>
            <a:r>
              <a:rPr lang="en-US" sz="900" b="0" dirty="0">
                <a:solidFill>
                  <a:srgbClr val="000000"/>
                </a:solidFill>
                <a:effectLst/>
                <a:latin typeface="Palatino Linotype" panose="02040502050505030304" pitchFamily="18" charset="0"/>
                <a:ea typeface="MS Gothic" panose="020B0609070205080204" pitchFamily="49" charset="-128"/>
                <a:cs typeface="Times New Roman" panose="02020603050405020304" pitchFamily="18" charset="0"/>
              </a:rPr>
              <a:t>Setting up your Troop Virtual Booth Site</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514342" marR="0" lvl="1" indent="-1714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Step 1: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first time a leader or cookie volunteer for the troop logs in to their volunteer role in Digital Cookie, they will see a place to begin the process to have a troop virtual booth link. To begin, click the </a:t>
            </a:r>
            <a:r>
              <a:rPr lang="en-US" sz="900" dirty="0">
                <a:effectLst/>
                <a:highlight>
                  <a:srgbClr val="FFFF00"/>
                </a:highlight>
                <a:latin typeface="Palatino Linotype" panose="02040502050505030304" pitchFamily="18" charset="0"/>
                <a:ea typeface="MS Mincho" panose="02020609040205080304" pitchFamily="49" charset="-128"/>
                <a:cs typeface="Arial" panose="020B0604020202020204" pitchFamily="34" charset="0"/>
              </a:rPr>
              <a:t>“Start” button</a:t>
            </a:r>
            <a:r>
              <a:rPr lang="en-US" sz="900" dirty="0">
                <a:effectLst/>
                <a:highlight>
                  <a:srgbClr val="FFFF00"/>
                </a:highlight>
                <a:latin typeface="Palatino Linotype" panose="02040502050505030304" pitchFamily="18" charset="0"/>
                <a:ea typeface="MS Mincho" panose="02020609040205080304" pitchFamily="49" charset="-128"/>
                <a:cs typeface="Times New Roman" panose="02020603050405020304" pitchFamily="18" charset="0"/>
              </a:rPr>
              <a:t>.</a:t>
            </a:r>
          </a:p>
          <a:p>
            <a:pPr marL="514342" marR="0" lvl="1" indent="-171450">
              <a:spcBef>
                <a:spcPts val="0"/>
              </a:spcBef>
              <a:spcAft>
                <a:spcPts val="0"/>
              </a:spcAft>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Times New Roman" panose="02020603050405020304" pitchFamily="18" charset="0"/>
              </a:rPr>
              <a:t>Step 2: Yo</a:t>
            </a:r>
            <a:r>
              <a:rPr lang="en-US" sz="900" b="0" dirty="0">
                <a:effectLst/>
                <a:latin typeface="Palatino Linotype" panose="02040502050505030304" pitchFamily="18" charset="0"/>
                <a:ea typeface="MS Mincho" panose="02020609040205080304" pitchFamily="49" charset="-128"/>
                <a:cs typeface="Arial" panose="020B0604020202020204" pitchFamily="34" charset="0"/>
              </a:rPr>
              <a:t>u will be asked to enter a zip code for your troop. Enter one that is representative of the majority of the girls in your troop</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514342" marR="0" lvl="1" indent="-171450">
              <a:spcBef>
                <a:spcPts val="0"/>
              </a:spcBef>
              <a:spcAft>
                <a:spcPts val="0"/>
              </a:spcAft>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You will also select a name from the drop down of one of the volunteers from the troop to serve in the role of “Troop site lead”. The Troop site lead will be responsible for working with the girls in the troop to set up their site and approving orders.</a:t>
            </a:r>
            <a:endParaRPr lang="en-US" sz="900" b="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514342" marR="0" lvl="1" indent="-1714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756494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assigned yourself to be the troop site lead, your dashboard will be updated with a Set up your site button. If you have assigned another troop cookie volunteer to be the troop site lead, the next time they log into Digital Cookie they will see the new role in their role selector drop down.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12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To begin setting up the troop site, click set up your site.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1132503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3996614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138465"/>
            <a:ext cx="9144000" cy="4014107"/>
          </a:xfrm>
          <a:prstGeom prst="rect">
            <a:avLst/>
          </a:prstGeom>
        </p:spPr>
        <p:txBody>
          <a:bodyPr/>
          <a:lstStyle>
            <a:lvl1pPr marL="0" indent="0">
              <a:buNone/>
              <a:defRPr/>
            </a:lvl1pPr>
          </a:lstStyle>
          <a:p>
            <a:r>
              <a:rPr lang="en-US" dirty="0"/>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527948" y="1591735"/>
            <a:ext cx="8041182" cy="3071537"/>
          </a:xfrm>
          <a:solidFill>
            <a:srgbClr val="FFFFFF">
              <a:alpha val="90000"/>
            </a:srgb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TITLE &amp; FULL-WIDTH IMAGE</a:t>
            </a:r>
          </a:p>
        </p:txBody>
      </p:sp>
    </p:spTree>
    <p:extLst>
      <p:ext uri="{BB962C8B-B14F-4D97-AF65-F5344CB8AC3E}">
        <p14:creationId xmlns:p14="http://schemas.microsoft.com/office/powerpoint/2010/main" val="21384214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8" y="464504"/>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9" y="685803"/>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100338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4400"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7720458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4" y="1303476"/>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892" marR="0" indent="-342892" algn="l" defTabSz="685766"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2"/>
            <a:ext cx="550592" cy="182739"/>
          </a:xfrm>
        </p:spPr>
        <p:txBody>
          <a:bodyPr/>
          <a:lstStyle>
            <a:lvl1pPr>
              <a:defRPr>
                <a:solidFill>
                  <a:schemeClr val="tx1"/>
                </a:solidFill>
              </a:defRPr>
            </a:lvl1pPr>
          </a:lstStyle>
          <a:p>
            <a:fld id="{5CF29D5D-92D6-4108-B6EF-066B616B1815}"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sz="135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227845"/>
            <a:ext cx="4076700" cy="688489"/>
          </a:xfrm>
          <a:prstGeom prst="rect">
            <a:avLst/>
          </a:prstGeom>
          <a:noFill/>
          <a:ln>
            <a:noFill/>
          </a:ln>
        </p:spPr>
        <p:txBody>
          <a:bodyPr vert="horz" wrap="square" lIns="91440" tIns="45720" rIns="91440" bIns="45720" rtlCol="0" anchor="ctr">
            <a:noAutofit/>
          </a:bodyPr>
          <a:lstStyle/>
          <a:p>
            <a:pPr marL="0" marR="0" indent="0" algn="ctr" defTabSz="68576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4400" b="0" i="0">
              <a:latin typeface="Girl Scout Display Light" panose="02020003000000000000" pitchFamily="18" charset="0"/>
            </a:endParaRPr>
          </a:p>
        </p:txBody>
      </p:sp>
    </p:spTree>
    <p:extLst>
      <p:ext uri="{BB962C8B-B14F-4D97-AF65-F5344CB8AC3E}">
        <p14:creationId xmlns:p14="http://schemas.microsoft.com/office/powerpoint/2010/main" val="167496574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2" y="685803"/>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1369909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4956266"/>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3" y="867161"/>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6"/>
            <a:ext cx="8801100" cy="575117"/>
          </a:xfrm>
        </p:spPr>
        <p:txBody>
          <a:bodyPr/>
          <a:lstStyle>
            <a:lvl1pPr>
              <a:defRPr sz="18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4340402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4956266"/>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8510301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6314824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4956266"/>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6072386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07476758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1"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5814183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13846192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34966845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2"/>
            <a:ext cx="2745424"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80113203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162204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02027244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871639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7393581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90101"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1"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09610186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188254"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10" y="1533122"/>
            <a:ext cx="4237781"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781575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5042451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6238384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5"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3271266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6979238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8979398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0129876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76397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4934474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2"/>
            <a:ext cx="8629650" cy="2077261"/>
          </a:xfrm>
        </p:spPr>
        <p:txBody>
          <a:bodyPr lIns="182880" rIns="182880" anchor="ctr"/>
          <a:lstStyle>
            <a:lvl1pPr marL="0" marR="0" indent="0" algn="ctr" defTabSz="685766"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6812146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66696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5355689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0709459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361951"/>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1"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7141881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86654846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3" y="464504"/>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CF29D5D-92D6-4108-B6EF-066B616B1815}"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66"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7"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59326641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43B0-E320-1EAF-007E-24AD8C447E4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BF1E60-8DC5-D81D-A30B-B72AD97F5F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FDE5F6-7688-D051-D39A-F75E5EFB9442}"/>
              </a:ext>
            </a:extLst>
          </p:cNvPr>
          <p:cNvSpPr>
            <a:spLocks noGrp="1"/>
          </p:cNvSpPr>
          <p:nvPr>
            <p:ph type="dt" sz="half" idx="10"/>
          </p:nvPr>
        </p:nvSpPr>
        <p:spPr/>
        <p:txBody>
          <a:bodyPr/>
          <a:lstStyle/>
          <a:p>
            <a:fld id="{2147DA7A-94CA-41A7-AE8D-925721E6BE8A}" type="datetimeFigureOut">
              <a:rPr lang="en-US" smtClean="0"/>
              <a:t>11/14/2023</a:t>
            </a:fld>
            <a:endParaRPr lang="en-US"/>
          </a:p>
        </p:txBody>
      </p:sp>
      <p:sp>
        <p:nvSpPr>
          <p:cNvPr id="5" name="Footer Placeholder 4">
            <a:extLst>
              <a:ext uri="{FF2B5EF4-FFF2-40B4-BE49-F238E27FC236}">
                <a16:creationId xmlns:a16="http://schemas.microsoft.com/office/drawing/2014/main" id="{1CB070EF-5122-0633-47EB-221F123C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C40A2-9A8D-67D1-683E-980E56AAC955}"/>
              </a:ext>
            </a:extLst>
          </p:cNvPr>
          <p:cNvSpPr>
            <a:spLocks noGrp="1"/>
          </p:cNvSpPr>
          <p:nvPr>
            <p:ph type="sldNum" sz="quarter" idx="12"/>
          </p:nvPr>
        </p:nvSpPr>
        <p:spPr/>
        <p:txBody>
          <a:bodyPr/>
          <a:lstStyle/>
          <a:p>
            <a:fld id="{5CF29D5D-92D6-4108-B6EF-066B616B1815}" type="slidenum">
              <a:rPr lang="en-US" smtClean="0"/>
              <a:t>‹#›</a:t>
            </a:fld>
            <a:endParaRPr lang="en-US"/>
          </a:p>
        </p:txBody>
      </p:sp>
    </p:spTree>
    <p:extLst>
      <p:ext uri="{BB962C8B-B14F-4D97-AF65-F5344CB8AC3E}">
        <p14:creationId xmlns:p14="http://schemas.microsoft.com/office/powerpoint/2010/main" val="17634023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1"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1"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38"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21"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1"/>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8"/>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8"/>
            <a:ext cx="4229100" cy="806147"/>
          </a:xfrm>
        </p:spPr>
        <p:txBody>
          <a:bodyPr lIns="182880" rIns="182880" anchor="ctr">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2370753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1125072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dirty="0"/>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dirty="0"/>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dirty="0"/>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theme" Target="../theme/theme4.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theme" Target="../theme/theme5.xml"/><Relationship Id="rId8"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theme" Target="../theme/theme6.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8" Type="http://schemas.openxmlformats.org/officeDocument/2006/relationships/slideLayout" Target="../slideLayouts/slideLayout181.xml"/><Relationship Id="rId3"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419" r:id="rId35"/>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376" r:id="rId35"/>
    <p:sldLayoutId id="2147484380" r:id="rId36"/>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2"/>
            <a:ext cx="8801100" cy="57511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2"/>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5CF29D5D-92D6-4108-B6EF-066B616B1815}"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66"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644080763"/>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 id="2147484405" r:id="rId23"/>
    <p:sldLayoutId id="2147484406" r:id="rId24"/>
    <p:sldLayoutId id="2147484407" r:id="rId25"/>
    <p:sldLayoutId id="2147484408" r:id="rId26"/>
    <p:sldLayoutId id="2147484409" r:id="rId27"/>
    <p:sldLayoutId id="2147484410" r:id="rId28"/>
    <p:sldLayoutId id="2147484411" r:id="rId29"/>
    <p:sldLayoutId id="2147484412" r:id="rId30"/>
    <p:sldLayoutId id="2147484413" r:id="rId31"/>
    <p:sldLayoutId id="2147484414" r:id="rId32"/>
    <p:sldLayoutId id="2147484415" r:id="rId33"/>
    <p:sldLayoutId id="2147484416" r:id="rId34"/>
    <p:sldLayoutId id="2147484417" r:id="rId35"/>
    <p:sldLayoutId id="2147484418" r:id="rId36"/>
  </p:sldLayoutIdLst>
  <p:transition>
    <p:fade/>
  </p:transition>
  <p:txStyles>
    <p:titleStyle>
      <a:lvl1pPr algn="l" defTabSz="685766"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09.xml"/><Relationship Id="rId4" Type="http://schemas.openxmlformats.org/officeDocument/2006/relationships/image" Target="../media/image44.jp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645F3_532AC574.xml"/><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4089" y="2300876"/>
            <a:ext cx="4236426" cy="2179216"/>
          </a:xfrm>
        </p:spPr>
        <p:txBody>
          <a:bodyPr/>
          <a:lstStyle/>
          <a:p>
            <a:r>
              <a:rPr lang="en-US" b="1" dirty="0">
                <a:latin typeface="+mj-lt"/>
              </a:rPr>
              <a:t>Digital Cookie</a:t>
            </a:r>
            <a:br>
              <a:rPr lang="en-US" b="1" dirty="0">
                <a:latin typeface="+mj-lt"/>
              </a:rPr>
            </a:br>
            <a:r>
              <a:rPr lang="en-US" b="1" dirty="0">
                <a:latin typeface="+mj-lt"/>
              </a:rPr>
              <a:t>Troop Volunteer Training</a:t>
            </a:r>
            <a:br>
              <a:rPr lang="en-US">
                <a:latin typeface="+mn-lt"/>
              </a:rPr>
            </a:br>
            <a:endParaRPr lang="en-US" dirty="0">
              <a:latin typeface="+mn-lt"/>
            </a:endParaRP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1553" y="350849"/>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defTabSz="514337"/>
            <a:endParaRPr lang="en-US" sz="1800">
              <a:solidFill>
                <a:srgbClr val="000000"/>
              </a:solidFill>
              <a:latin typeface="Palatino Linotype" panose="02040502050505030304"/>
            </a:endParaRPr>
          </a:p>
        </p:txBody>
      </p:sp>
      <p:pic>
        <p:nvPicPr>
          <p:cNvPr id="9" name="Picture Placeholder 8">
            <a:extLst>
              <a:ext uri="{FF2B5EF4-FFF2-40B4-BE49-F238E27FC236}">
                <a16:creationId xmlns:a16="http://schemas.microsoft.com/office/drawing/2014/main" id="{D5076A58-2F24-4EE0-AFAF-145E311A3FE7}"/>
              </a:ext>
            </a:extLst>
          </p:cNvPr>
          <p:cNvPicPr>
            <a:picLocks noGrp="1" noChangeAspect="1"/>
          </p:cNvPicPr>
          <p:nvPr>
            <p:ph type="pic" sz="quarter" idx="21"/>
          </p:nvPr>
        </p:nvPicPr>
        <p:blipFill>
          <a:blip r:embed="rId4"/>
          <a:srcRect l="20844" r="20844"/>
          <a:stretch/>
        </p:blipFill>
        <p:spPr/>
      </p:pic>
      <p:sp>
        <p:nvSpPr>
          <p:cNvPr id="2" name="Footer Placeholder 2">
            <a:extLst>
              <a:ext uri="{FF2B5EF4-FFF2-40B4-BE49-F238E27FC236}">
                <a16:creationId xmlns:a16="http://schemas.microsoft.com/office/drawing/2014/main" id="{5570BF3F-113F-2567-DF35-206BE8237CF3}"/>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defTabSz="514337"/>
            <a:r>
              <a:rPr lang="en-US" sz="600">
                <a:solidFill>
                  <a:srgbClr val="000000"/>
                </a:solidFill>
                <a:latin typeface="Palatino Linotype" panose="02040502050505030304"/>
              </a:rPr>
              <a:t>©2021 Girl Scouts of the USA. All Rights Reserved.  CONFIDENTIAL-Not for public distribution.</a:t>
            </a:r>
          </a:p>
        </p:txBody>
      </p:sp>
    </p:spTree>
    <p:extLst>
      <p:ext uri="{BB962C8B-B14F-4D97-AF65-F5344CB8AC3E}">
        <p14:creationId xmlns:p14="http://schemas.microsoft.com/office/powerpoint/2010/main" val="31855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10</a:t>
            </a:fld>
            <a:endParaRPr lang="en-US" dirty="0"/>
          </a:p>
        </p:txBody>
      </p:sp>
      <p:sp>
        <p:nvSpPr>
          <p:cNvPr id="3" name="Text Placeholder 2">
            <a:extLst>
              <a:ext uri="{FF2B5EF4-FFF2-40B4-BE49-F238E27FC236}">
                <a16:creationId xmlns:a16="http://schemas.microsoft.com/office/drawing/2014/main" id="{3D2679FC-D03C-082A-E820-D2018DE4A7F5}"/>
              </a:ext>
            </a:extLst>
          </p:cNvPr>
          <p:cNvSpPr>
            <a:spLocks noGrp="1"/>
          </p:cNvSpPr>
          <p:nvPr>
            <p:ph type="body" sz="quarter" idx="20"/>
          </p:nvPr>
        </p:nvSpPr>
        <p:spPr/>
        <p:txBody>
          <a:bodyPr/>
          <a:lstStyle/>
          <a:p>
            <a:r>
              <a:rPr lang="en-US" dirty="0">
                <a:latin typeface="+mj-lt"/>
              </a:rPr>
              <a:t>Troop Virtual Booth Link</a:t>
            </a:r>
          </a:p>
        </p:txBody>
      </p:sp>
      <p:sp>
        <p:nvSpPr>
          <p:cNvPr id="11" name="TextBox 10"/>
          <p:cNvSpPr txBox="1"/>
          <p:nvPr/>
        </p:nvSpPr>
        <p:spPr>
          <a:xfrm>
            <a:off x="0" y="410677"/>
            <a:ext cx="3971148" cy="584775"/>
          </a:xfrm>
          <a:prstGeom prst="rect">
            <a:avLst/>
          </a:prstGeom>
          <a:noFill/>
        </p:spPr>
        <p:txBody>
          <a:bodyPr wrap="square" rtlCol="0">
            <a:spAutoFit/>
          </a:bodyPr>
          <a:lstStyle/>
          <a:p>
            <a:pPr algn="ctr"/>
            <a:r>
              <a:rPr lang="en-US" sz="1600" dirty="0"/>
              <a:t>View Safety Video/Approve Terms and Conditions/Safety Pledge</a:t>
            </a:r>
          </a:p>
        </p:txBody>
      </p:sp>
      <p:sp>
        <p:nvSpPr>
          <p:cNvPr id="12" name="TextBox 11"/>
          <p:cNvSpPr txBox="1"/>
          <p:nvPr/>
        </p:nvSpPr>
        <p:spPr>
          <a:xfrm>
            <a:off x="4866554" y="629236"/>
            <a:ext cx="3741420" cy="338554"/>
          </a:xfrm>
          <a:prstGeom prst="rect">
            <a:avLst/>
          </a:prstGeom>
          <a:noFill/>
        </p:spPr>
        <p:txBody>
          <a:bodyPr wrap="square" rtlCol="0">
            <a:spAutoFit/>
          </a:bodyPr>
          <a:lstStyle/>
          <a:p>
            <a:pPr algn="ctr"/>
            <a:r>
              <a:rPr lang="en-US" sz="1600" dirty="0"/>
              <a:t>Select View/Activate Girls</a:t>
            </a:r>
          </a:p>
        </p:txBody>
      </p:sp>
      <p:pic>
        <p:nvPicPr>
          <p:cNvPr id="35" name="Picture 34" descr="A group of girls looking at a tablet&#10;&#10;Description automatically generated with low confidence">
            <a:extLst>
              <a:ext uri="{FF2B5EF4-FFF2-40B4-BE49-F238E27FC236}">
                <a16:creationId xmlns:a16="http://schemas.microsoft.com/office/drawing/2014/main" id="{A84FC7F2-C132-4DDF-9506-156D74EB7E35}"/>
              </a:ext>
            </a:extLst>
          </p:cNvPr>
          <p:cNvPicPr>
            <a:picLocks noChangeAspect="1"/>
          </p:cNvPicPr>
          <p:nvPr/>
        </p:nvPicPr>
        <p:blipFill>
          <a:blip r:embed="rId3"/>
          <a:stretch>
            <a:fillRect/>
          </a:stretch>
        </p:blipFill>
        <p:spPr>
          <a:xfrm>
            <a:off x="287700" y="1078159"/>
            <a:ext cx="2257637" cy="1448550"/>
          </a:xfrm>
          <a:prstGeom prst="rect">
            <a:avLst/>
          </a:prstGeom>
        </p:spPr>
      </p:pic>
      <p:grpSp>
        <p:nvGrpSpPr>
          <p:cNvPr id="36" name="Group 35">
            <a:extLst>
              <a:ext uri="{FF2B5EF4-FFF2-40B4-BE49-F238E27FC236}">
                <a16:creationId xmlns:a16="http://schemas.microsoft.com/office/drawing/2014/main" id="{45318690-9868-ADB2-AA64-2108E1E37F52}"/>
              </a:ext>
            </a:extLst>
          </p:cNvPr>
          <p:cNvGrpSpPr/>
          <p:nvPr/>
        </p:nvGrpSpPr>
        <p:grpSpPr>
          <a:xfrm>
            <a:off x="2463001" y="1754156"/>
            <a:ext cx="1566200" cy="753261"/>
            <a:chOff x="0" y="-389873"/>
            <a:chExt cx="870058" cy="841345"/>
          </a:xfrm>
        </p:grpSpPr>
        <p:sp>
          <p:nvSpPr>
            <p:cNvPr id="37" name="Down Arrow 56">
              <a:extLst>
                <a:ext uri="{FF2B5EF4-FFF2-40B4-BE49-F238E27FC236}">
                  <a16:creationId xmlns:a16="http://schemas.microsoft.com/office/drawing/2014/main" id="{35400B77-2CE9-99C3-40F5-D5DD7B72F4DC}"/>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62DA9D2-DB4E-E3A2-1FDE-2CB81A8572CB}"/>
                </a:ext>
              </a:extLst>
            </p:cNvPr>
            <p:cNvSpPr/>
            <p:nvPr/>
          </p:nvSpPr>
          <p:spPr>
            <a:xfrm>
              <a:off x="148698" y="-389873"/>
              <a:ext cx="721360"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 button will turn green after video</a:t>
              </a:r>
              <a:endParaRPr lang="en-US" sz="2000" dirty="0">
                <a:effectLst/>
                <a:ea typeface="MS Mincho" panose="02020609040205080304" pitchFamily="49" charset="-128"/>
                <a:cs typeface="Times New Roman" panose="02020603050405020304" pitchFamily="18" charset="0"/>
              </a:endParaRPr>
            </a:p>
          </p:txBody>
        </p:sp>
      </p:grpSp>
      <p:pic>
        <p:nvPicPr>
          <p:cNvPr id="5" name="Picture 4" descr="Graphical user interface, text, application&#10;&#10;Description automatically generated">
            <a:extLst>
              <a:ext uri="{FF2B5EF4-FFF2-40B4-BE49-F238E27FC236}">
                <a16:creationId xmlns:a16="http://schemas.microsoft.com/office/drawing/2014/main" id="{AEB42A3C-5BD7-AADC-840E-93903629FF78}"/>
              </a:ext>
            </a:extLst>
          </p:cNvPr>
          <p:cNvPicPr>
            <a:picLocks noChangeAspect="1"/>
          </p:cNvPicPr>
          <p:nvPr/>
        </p:nvPicPr>
        <p:blipFill>
          <a:blip r:embed="rId4"/>
          <a:stretch>
            <a:fillRect/>
          </a:stretch>
        </p:blipFill>
        <p:spPr>
          <a:xfrm>
            <a:off x="876882" y="2684319"/>
            <a:ext cx="1983673" cy="1464482"/>
          </a:xfrm>
          <a:prstGeom prst="rect">
            <a:avLst/>
          </a:prstGeom>
        </p:spPr>
      </p:pic>
      <p:pic>
        <p:nvPicPr>
          <p:cNvPr id="6" name="Picture 5">
            <a:extLst>
              <a:ext uri="{FF2B5EF4-FFF2-40B4-BE49-F238E27FC236}">
                <a16:creationId xmlns:a16="http://schemas.microsoft.com/office/drawing/2014/main" id="{3003C56C-4AFE-36E4-8D74-13DB50658598}"/>
              </a:ext>
            </a:extLst>
          </p:cNvPr>
          <p:cNvPicPr>
            <a:picLocks noChangeAspect="1"/>
          </p:cNvPicPr>
          <p:nvPr/>
        </p:nvPicPr>
        <p:blipFill>
          <a:blip r:embed="rId5"/>
          <a:stretch>
            <a:fillRect/>
          </a:stretch>
        </p:blipFill>
        <p:spPr>
          <a:xfrm>
            <a:off x="854602" y="4152577"/>
            <a:ext cx="2010792" cy="597304"/>
          </a:xfrm>
          <a:prstGeom prst="rect">
            <a:avLst/>
          </a:prstGeom>
        </p:spPr>
      </p:pic>
      <p:grpSp>
        <p:nvGrpSpPr>
          <p:cNvPr id="8" name="Group 7">
            <a:extLst>
              <a:ext uri="{FF2B5EF4-FFF2-40B4-BE49-F238E27FC236}">
                <a16:creationId xmlns:a16="http://schemas.microsoft.com/office/drawing/2014/main" id="{60875615-9788-C0AA-F75A-19253B8E7B5A}"/>
              </a:ext>
            </a:extLst>
          </p:cNvPr>
          <p:cNvGrpSpPr/>
          <p:nvPr/>
        </p:nvGrpSpPr>
        <p:grpSpPr>
          <a:xfrm>
            <a:off x="108549" y="4133124"/>
            <a:ext cx="2438797" cy="636210"/>
            <a:chOff x="-35749" y="93852"/>
            <a:chExt cx="2363541" cy="566150"/>
          </a:xfrm>
        </p:grpSpPr>
        <p:grpSp>
          <p:nvGrpSpPr>
            <p:cNvPr id="13" name="Group 12">
              <a:extLst>
                <a:ext uri="{FF2B5EF4-FFF2-40B4-BE49-F238E27FC236}">
                  <a16:creationId xmlns:a16="http://schemas.microsoft.com/office/drawing/2014/main" id="{140382ED-7147-BC15-C1B1-110D7FB4C3D6}"/>
                </a:ext>
              </a:extLst>
            </p:cNvPr>
            <p:cNvGrpSpPr/>
            <p:nvPr/>
          </p:nvGrpSpPr>
          <p:grpSpPr>
            <a:xfrm>
              <a:off x="-35749" y="93852"/>
              <a:ext cx="848600" cy="566150"/>
              <a:chOff x="-35749" y="93852"/>
              <a:chExt cx="848600" cy="566150"/>
            </a:xfrm>
          </p:grpSpPr>
          <p:sp>
            <p:nvSpPr>
              <p:cNvPr id="18" name="Down Arrow 54">
                <a:extLst>
                  <a:ext uri="{FF2B5EF4-FFF2-40B4-BE49-F238E27FC236}">
                    <a16:creationId xmlns:a16="http://schemas.microsoft.com/office/drawing/2014/main" id="{5B97EE02-DBF0-F98B-89E4-E7E548D30DD8}"/>
                  </a:ext>
                </a:extLst>
              </p:cNvPr>
              <p:cNvSpPr/>
              <p:nvPr/>
            </p:nvSpPr>
            <p:spPr>
              <a:xfrm rot="16200000">
                <a:off x="609393" y="290619"/>
                <a:ext cx="165735" cy="24118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249317C-40EF-54B4-DEAE-161D0743CFFD}"/>
                  </a:ext>
                </a:extLst>
              </p:cNvPr>
              <p:cNvSpPr/>
              <p:nvPr/>
            </p:nvSpPr>
            <p:spPr>
              <a:xfrm>
                <a:off x="-35749" y="93852"/>
                <a:ext cx="607517" cy="56615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 box to accept</a:t>
                </a:r>
                <a:endParaRPr lang="en-US" sz="2000" dirty="0">
                  <a:effectLst/>
                  <a:ea typeface="MS Mincho" panose="02020609040205080304" pitchFamily="49" charset="-128"/>
                  <a:cs typeface="Times New Roman" panose="02020603050405020304" pitchFamily="18" charset="0"/>
                </a:endParaRPr>
              </a:p>
            </p:txBody>
          </p:sp>
        </p:grpSp>
        <p:grpSp>
          <p:nvGrpSpPr>
            <p:cNvPr id="14" name="Group 13">
              <a:extLst>
                <a:ext uri="{FF2B5EF4-FFF2-40B4-BE49-F238E27FC236}">
                  <a16:creationId xmlns:a16="http://schemas.microsoft.com/office/drawing/2014/main" id="{2425B237-B439-6E3A-2F3F-9423FD3926D2}"/>
                </a:ext>
              </a:extLst>
            </p:cNvPr>
            <p:cNvGrpSpPr/>
            <p:nvPr/>
          </p:nvGrpSpPr>
          <p:grpSpPr>
            <a:xfrm>
              <a:off x="1306780" y="411209"/>
              <a:ext cx="1021012" cy="242047"/>
              <a:chOff x="-11032" y="101926"/>
              <a:chExt cx="1021012" cy="242047"/>
            </a:xfrm>
          </p:grpSpPr>
          <p:sp>
            <p:nvSpPr>
              <p:cNvPr id="16" name="Down Arrow 56">
                <a:extLst>
                  <a:ext uri="{FF2B5EF4-FFF2-40B4-BE49-F238E27FC236}">
                    <a16:creationId xmlns:a16="http://schemas.microsoft.com/office/drawing/2014/main" id="{94087971-5FC8-1D18-75CE-B6A131B537E6}"/>
                  </a:ext>
                </a:extLst>
              </p:cNvPr>
              <p:cNvSpPr/>
              <p:nvPr/>
            </p:nvSpPr>
            <p:spPr>
              <a:xfrm rot="5400000">
                <a:off x="65029" y="64390"/>
                <a:ext cx="165735" cy="317857"/>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E56C36C7-0F85-3B45-E4F8-156E80C7062D}"/>
                  </a:ext>
                </a:extLst>
              </p:cNvPr>
              <p:cNvSpPr/>
              <p:nvPr/>
            </p:nvSpPr>
            <p:spPr>
              <a:xfrm>
                <a:off x="230050" y="101926"/>
                <a:ext cx="779930" cy="24204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a:t>
                </a:r>
                <a:endParaRPr lang="en-US" sz="2000" dirty="0">
                  <a:effectLst/>
                  <a:ea typeface="MS Mincho" panose="02020609040205080304" pitchFamily="49" charset="-128"/>
                  <a:cs typeface="Times New Roman" panose="02020603050405020304" pitchFamily="18" charset="0"/>
                </a:endParaRPr>
              </a:p>
            </p:txBody>
          </p:sp>
        </p:grpSp>
      </p:grpSp>
      <p:cxnSp>
        <p:nvCxnSpPr>
          <p:cNvPr id="24" name="Straight Connector 23">
            <a:extLst>
              <a:ext uri="{FF2B5EF4-FFF2-40B4-BE49-F238E27FC236}">
                <a16:creationId xmlns:a16="http://schemas.microsoft.com/office/drawing/2014/main" id="{F0A2557C-FF19-C033-53B0-CBE198DD4778}"/>
              </a:ext>
            </a:extLst>
          </p:cNvPr>
          <p:cNvCxnSpPr>
            <a:cxnSpLocks/>
          </p:cNvCxnSpPr>
          <p:nvPr/>
        </p:nvCxnSpPr>
        <p:spPr>
          <a:xfrm>
            <a:off x="4488180" y="306452"/>
            <a:ext cx="30480" cy="4665599"/>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9D3D5DC1-7462-F519-0F21-FD1DB2D20211}"/>
              </a:ext>
            </a:extLst>
          </p:cNvPr>
          <p:cNvGrpSpPr/>
          <p:nvPr/>
        </p:nvGrpSpPr>
        <p:grpSpPr>
          <a:xfrm>
            <a:off x="5485447" y="3188080"/>
            <a:ext cx="3320415" cy="1132840"/>
            <a:chOff x="0" y="0"/>
            <a:chExt cx="3320415" cy="1132840"/>
          </a:xfrm>
        </p:grpSpPr>
        <p:pic>
          <p:nvPicPr>
            <p:cNvPr id="9" name="Picture 8">
              <a:extLst>
                <a:ext uri="{FF2B5EF4-FFF2-40B4-BE49-F238E27FC236}">
                  <a16:creationId xmlns:a16="http://schemas.microsoft.com/office/drawing/2014/main" id="{B907708B-1826-E765-7682-CD11D938FF51}"/>
                </a:ext>
              </a:extLst>
            </p:cNvPr>
            <p:cNvPicPr>
              <a:picLocks noChangeAspect="1"/>
            </p:cNvPicPr>
            <p:nvPr/>
          </p:nvPicPr>
          <p:blipFill>
            <a:blip r:embed="rId6"/>
            <a:stretch>
              <a:fillRect/>
            </a:stretch>
          </p:blipFill>
          <p:spPr>
            <a:xfrm>
              <a:off x="0" y="0"/>
              <a:ext cx="3320415" cy="1132840"/>
            </a:xfrm>
            <a:prstGeom prst="rect">
              <a:avLst/>
            </a:prstGeom>
          </p:spPr>
        </p:pic>
        <p:sp>
          <p:nvSpPr>
            <p:cNvPr id="10" name="Rectangle 9">
              <a:extLst>
                <a:ext uri="{FF2B5EF4-FFF2-40B4-BE49-F238E27FC236}">
                  <a16:creationId xmlns:a16="http://schemas.microsoft.com/office/drawing/2014/main" id="{92B121D0-5811-C5A3-4F3C-AB5BBA4B712A}"/>
                </a:ext>
              </a:extLst>
            </p:cNvPr>
            <p:cNvSpPr/>
            <p:nvPr/>
          </p:nvSpPr>
          <p:spPr>
            <a:xfrm>
              <a:off x="109182" y="532263"/>
              <a:ext cx="1828800" cy="21836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15" name="Group 14">
            <a:extLst>
              <a:ext uri="{FF2B5EF4-FFF2-40B4-BE49-F238E27FC236}">
                <a16:creationId xmlns:a16="http://schemas.microsoft.com/office/drawing/2014/main" id="{A14FBF5A-75E2-A6C7-D441-900188B97B4F}"/>
              </a:ext>
            </a:extLst>
          </p:cNvPr>
          <p:cNvGrpSpPr/>
          <p:nvPr/>
        </p:nvGrpSpPr>
        <p:grpSpPr>
          <a:xfrm>
            <a:off x="3511253" y="3482197"/>
            <a:ext cx="2028787" cy="690466"/>
            <a:chOff x="62636" y="-246618"/>
            <a:chExt cx="1127035" cy="771207"/>
          </a:xfrm>
        </p:grpSpPr>
        <p:sp>
          <p:nvSpPr>
            <p:cNvPr id="19" name="Down Arrow 56">
              <a:extLst>
                <a:ext uri="{FF2B5EF4-FFF2-40B4-BE49-F238E27FC236}">
                  <a16:creationId xmlns:a16="http://schemas.microsoft.com/office/drawing/2014/main" id="{9A673A76-20FA-153A-A501-9ACCCA18E66D}"/>
                </a:ext>
              </a:extLst>
            </p:cNvPr>
            <p:cNvSpPr/>
            <p:nvPr/>
          </p:nvSpPr>
          <p:spPr>
            <a:xfrm rot="16200000">
              <a:off x="784153" y="-123276"/>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A50DDEDA-C60B-3AE4-AB08-264326308A04}"/>
                </a:ext>
              </a:extLst>
            </p:cNvPr>
            <p:cNvSpPr/>
            <p:nvPr/>
          </p:nvSpPr>
          <p:spPr>
            <a:xfrm>
              <a:off x="62636" y="-246618"/>
              <a:ext cx="865225" cy="77120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Do not change Preferred First Name for troop to avoid confusion</a:t>
              </a:r>
              <a:endParaRPr lang="en-US" sz="2000" dirty="0">
                <a:effectLst/>
                <a:ea typeface="MS Mincho" panose="02020609040205080304" pitchFamily="49" charset="-128"/>
                <a:cs typeface="Times New Roman" panose="02020603050405020304" pitchFamily="18" charset="0"/>
              </a:endParaRPr>
            </a:p>
          </p:txBody>
        </p:sp>
      </p:grpSp>
      <p:pic>
        <p:nvPicPr>
          <p:cNvPr id="4" name="Picture 3">
            <a:extLst>
              <a:ext uri="{FF2B5EF4-FFF2-40B4-BE49-F238E27FC236}">
                <a16:creationId xmlns:a16="http://schemas.microsoft.com/office/drawing/2014/main" id="{325E57AF-32CB-A7C7-13B8-3D0D647A01B9}"/>
              </a:ext>
            </a:extLst>
          </p:cNvPr>
          <p:cNvPicPr>
            <a:picLocks noChangeAspect="1"/>
          </p:cNvPicPr>
          <p:nvPr/>
        </p:nvPicPr>
        <p:blipFill>
          <a:blip r:embed="rId7"/>
          <a:stretch>
            <a:fillRect/>
          </a:stretch>
        </p:blipFill>
        <p:spPr>
          <a:xfrm>
            <a:off x="5564686" y="1086290"/>
            <a:ext cx="2669185" cy="1358600"/>
          </a:xfrm>
          <a:prstGeom prst="rect">
            <a:avLst/>
          </a:prstGeom>
          <a:ln>
            <a:solidFill>
              <a:schemeClr val="tx1"/>
            </a:solidFill>
          </a:ln>
        </p:spPr>
      </p:pic>
      <p:grpSp>
        <p:nvGrpSpPr>
          <p:cNvPr id="22" name="Group 21">
            <a:extLst>
              <a:ext uri="{FF2B5EF4-FFF2-40B4-BE49-F238E27FC236}">
                <a16:creationId xmlns:a16="http://schemas.microsoft.com/office/drawing/2014/main" id="{8CE68C73-1729-4870-5D0A-EE4CF9FF93A3}"/>
              </a:ext>
            </a:extLst>
          </p:cNvPr>
          <p:cNvGrpSpPr/>
          <p:nvPr/>
        </p:nvGrpSpPr>
        <p:grpSpPr>
          <a:xfrm>
            <a:off x="4584658" y="1577803"/>
            <a:ext cx="990486" cy="698501"/>
            <a:chOff x="-42805" y="-134472"/>
            <a:chExt cx="961369" cy="635000"/>
          </a:xfrm>
        </p:grpSpPr>
        <p:sp>
          <p:nvSpPr>
            <p:cNvPr id="23" name="Arrow: Right 22">
              <a:extLst>
                <a:ext uri="{FF2B5EF4-FFF2-40B4-BE49-F238E27FC236}">
                  <a16:creationId xmlns:a16="http://schemas.microsoft.com/office/drawing/2014/main" id="{564668C7-D2CE-E4D5-284A-4EC80D483C54}"/>
                </a:ext>
              </a:extLst>
            </p:cNvPr>
            <p:cNvSpPr/>
            <p:nvPr/>
          </p:nvSpPr>
          <p:spPr>
            <a:xfrm>
              <a:off x="628006" y="108685"/>
              <a:ext cx="290558" cy="128187"/>
            </a:xfrm>
            <a:prstGeom prst="rightArrow">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a:extLst>
                <a:ext uri="{FF2B5EF4-FFF2-40B4-BE49-F238E27FC236}">
                  <a16:creationId xmlns:a16="http://schemas.microsoft.com/office/drawing/2014/main" id="{2B3D9F58-379C-8B01-347A-E372A0EE3906}"/>
                </a:ext>
              </a:extLst>
            </p:cNvPr>
            <p:cNvSpPr/>
            <p:nvPr/>
          </p:nvSpPr>
          <p:spPr>
            <a:xfrm>
              <a:off x="-42805" y="-134472"/>
              <a:ext cx="789940" cy="635000"/>
            </a:xfrm>
            <a:prstGeom prst="rect">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activate Girl Scouts</a:t>
              </a:r>
              <a:endParaRPr lang="en-US" sz="1800" dirty="0">
                <a:effectLst/>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25049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0C7F6-F62B-9798-A200-A87E859EC39B}"/>
              </a:ext>
            </a:extLst>
          </p:cNvPr>
          <p:cNvSpPr>
            <a:spLocks noGrp="1"/>
          </p:cNvSpPr>
          <p:nvPr>
            <p:ph type="sldNum" sz="quarter" idx="12"/>
          </p:nvPr>
        </p:nvSpPr>
        <p:spPr/>
        <p:txBody>
          <a:bodyPr/>
          <a:lstStyle/>
          <a:p>
            <a:fld id="{7691CCDB-B024-8747-B233-CAD1CBC7A901}" type="slidenum">
              <a:rPr lang="en-US" smtClean="0"/>
              <a:pPr/>
              <a:t>11</a:t>
            </a:fld>
            <a:endParaRPr lang="en-US" dirty="0"/>
          </a:p>
        </p:txBody>
      </p:sp>
      <p:sp>
        <p:nvSpPr>
          <p:cNvPr id="3" name="Footer Placeholder 2">
            <a:extLst>
              <a:ext uri="{FF2B5EF4-FFF2-40B4-BE49-F238E27FC236}">
                <a16:creationId xmlns:a16="http://schemas.microsoft.com/office/drawing/2014/main" id="{06614466-B4AF-C647-C8AB-B4A8ADD23D5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A8AB8B1F-E93A-BF4F-9E68-458D71F12F86}"/>
              </a:ext>
            </a:extLst>
          </p:cNvPr>
          <p:cNvSpPr>
            <a:spLocks noGrp="1"/>
          </p:cNvSpPr>
          <p:nvPr>
            <p:ph type="body" sz="quarter" idx="20"/>
          </p:nvPr>
        </p:nvSpPr>
        <p:spPr/>
        <p:txBody>
          <a:bodyPr/>
          <a:lstStyle/>
          <a:p>
            <a:r>
              <a:rPr lang="en-US" dirty="0">
                <a:latin typeface="+mj-lt"/>
              </a:rPr>
              <a:t>Troop Virtual Booth Link</a:t>
            </a:r>
          </a:p>
        </p:txBody>
      </p:sp>
      <p:grpSp>
        <p:nvGrpSpPr>
          <p:cNvPr id="5" name="Group 4">
            <a:extLst>
              <a:ext uri="{FF2B5EF4-FFF2-40B4-BE49-F238E27FC236}">
                <a16:creationId xmlns:a16="http://schemas.microsoft.com/office/drawing/2014/main" id="{8C9398AB-991B-DFC1-A630-F59CCEE66FF9}"/>
              </a:ext>
            </a:extLst>
          </p:cNvPr>
          <p:cNvGrpSpPr/>
          <p:nvPr/>
        </p:nvGrpSpPr>
        <p:grpSpPr>
          <a:xfrm>
            <a:off x="5654739" y="1358265"/>
            <a:ext cx="2743200" cy="2426970"/>
            <a:chOff x="-2" y="-2"/>
            <a:chExt cx="2743283" cy="2438732"/>
          </a:xfrm>
        </p:grpSpPr>
        <p:pic>
          <p:nvPicPr>
            <p:cNvPr id="6" name="Picture 5" descr="Graphical user interface, text, application, chat or text message&#10;&#10;Description automatically generated">
              <a:extLst>
                <a:ext uri="{FF2B5EF4-FFF2-40B4-BE49-F238E27FC236}">
                  <a16:creationId xmlns:a16="http://schemas.microsoft.com/office/drawing/2014/main" id="{5EBD1EBE-DA10-3CF3-CC1A-070CDCF48BC3}"/>
                </a:ext>
              </a:extLst>
            </p:cNvPr>
            <p:cNvPicPr>
              <a:picLocks noChangeAspect="1"/>
            </p:cNvPicPr>
            <p:nvPr/>
          </p:nvPicPr>
          <p:blipFill>
            <a:blip r:embed="rId3"/>
            <a:stretch>
              <a:fillRect/>
            </a:stretch>
          </p:blipFill>
          <p:spPr>
            <a:xfrm>
              <a:off x="-2" y="-2"/>
              <a:ext cx="2743283" cy="2438732"/>
            </a:xfrm>
            <a:prstGeom prst="rect">
              <a:avLst/>
            </a:prstGeom>
            <a:ln>
              <a:noFill/>
            </a:ln>
          </p:spPr>
        </p:pic>
        <p:sp>
          <p:nvSpPr>
            <p:cNvPr id="7" name="Rectangle 6">
              <a:extLst>
                <a:ext uri="{FF2B5EF4-FFF2-40B4-BE49-F238E27FC236}">
                  <a16:creationId xmlns:a16="http://schemas.microsoft.com/office/drawing/2014/main" id="{F52623E0-95D9-81C5-B9EA-FA622A8510AD}"/>
                </a:ext>
              </a:extLst>
            </p:cNvPr>
            <p:cNvSpPr/>
            <p:nvPr/>
          </p:nvSpPr>
          <p:spPr>
            <a:xfrm>
              <a:off x="100940" y="1268098"/>
              <a:ext cx="2539924" cy="562211"/>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 name="TextBox 7">
            <a:extLst>
              <a:ext uri="{FF2B5EF4-FFF2-40B4-BE49-F238E27FC236}">
                <a16:creationId xmlns:a16="http://schemas.microsoft.com/office/drawing/2014/main" id="{544BFC86-48E5-AED8-FB23-382DFBB62FE5}"/>
              </a:ext>
            </a:extLst>
          </p:cNvPr>
          <p:cNvSpPr txBox="1"/>
          <p:nvPr/>
        </p:nvSpPr>
        <p:spPr>
          <a:xfrm>
            <a:off x="190500" y="443865"/>
            <a:ext cx="2562031" cy="914400"/>
          </a:xfrm>
          <a:prstGeom prst="rect">
            <a:avLst/>
          </a:prstGeom>
          <a:noFill/>
          <a:ln>
            <a:noFill/>
          </a:ln>
        </p:spPr>
        <p:txBody>
          <a:bodyPr vert="horz" wrap="none" lIns="91440" tIns="45720" rIns="91440" bIns="45720" rtlCol="0" anchor="ctr">
            <a:noAutofit/>
          </a:bodyPr>
          <a:lstStyle/>
          <a:p>
            <a:pPr algn="l"/>
            <a:r>
              <a:rPr lang="en-US" sz="1600" dirty="0"/>
              <a:t>Troop Virtual Booth Link</a:t>
            </a:r>
          </a:p>
        </p:txBody>
      </p:sp>
      <p:sp>
        <p:nvSpPr>
          <p:cNvPr id="9" name="TextBox 8">
            <a:extLst>
              <a:ext uri="{FF2B5EF4-FFF2-40B4-BE49-F238E27FC236}">
                <a16:creationId xmlns:a16="http://schemas.microsoft.com/office/drawing/2014/main" id="{8F49BAF8-188C-43F8-FEA0-CCB31D4DD32C}"/>
              </a:ext>
            </a:extLst>
          </p:cNvPr>
          <p:cNvSpPr txBox="1"/>
          <p:nvPr/>
        </p:nvSpPr>
        <p:spPr>
          <a:xfrm>
            <a:off x="5745324" y="443865"/>
            <a:ext cx="2562031" cy="914400"/>
          </a:xfrm>
          <a:prstGeom prst="rect">
            <a:avLst/>
          </a:prstGeom>
          <a:noFill/>
          <a:ln>
            <a:noFill/>
          </a:ln>
        </p:spPr>
        <p:txBody>
          <a:bodyPr vert="horz" wrap="none" lIns="91440" tIns="45720" rIns="91440" bIns="45720" rtlCol="0" anchor="ctr">
            <a:noAutofit/>
          </a:bodyPr>
          <a:lstStyle/>
          <a:p>
            <a:pPr algn="l"/>
            <a:r>
              <a:rPr lang="en-US" sz="1600" dirty="0"/>
              <a:t>Troop Shipped Only Link</a:t>
            </a:r>
          </a:p>
        </p:txBody>
      </p:sp>
      <p:grpSp>
        <p:nvGrpSpPr>
          <p:cNvPr id="13" name="Group 12">
            <a:extLst>
              <a:ext uri="{FF2B5EF4-FFF2-40B4-BE49-F238E27FC236}">
                <a16:creationId xmlns:a16="http://schemas.microsoft.com/office/drawing/2014/main" id="{552AA71E-F7AF-17D1-CC9B-7B0641DA872C}"/>
              </a:ext>
            </a:extLst>
          </p:cNvPr>
          <p:cNvGrpSpPr/>
          <p:nvPr/>
        </p:nvGrpSpPr>
        <p:grpSpPr>
          <a:xfrm>
            <a:off x="190500" y="1508868"/>
            <a:ext cx="4114800" cy="2228850"/>
            <a:chOff x="0" y="4"/>
            <a:chExt cx="4114800" cy="2233000"/>
          </a:xfrm>
        </p:grpSpPr>
        <p:pic>
          <p:nvPicPr>
            <p:cNvPr id="14" name="Picture 13" descr="Graphical user interface, text, application&#10;&#10;Description automatically generated">
              <a:extLst>
                <a:ext uri="{FF2B5EF4-FFF2-40B4-BE49-F238E27FC236}">
                  <a16:creationId xmlns:a16="http://schemas.microsoft.com/office/drawing/2014/main" id="{1EB30A00-0F99-03C1-C3FE-2DAE306AB1ED}"/>
                </a:ext>
              </a:extLst>
            </p:cNvPr>
            <p:cNvPicPr>
              <a:picLocks noChangeAspect="1"/>
            </p:cNvPicPr>
            <p:nvPr/>
          </p:nvPicPr>
          <p:blipFill>
            <a:blip r:embed="rId4"/>
            <a:stretch>
              <a:fillRect/>
            </a:stretch>
          </p:blipFill>
          <p:spPr>
            <a:xfrm>
              <a:off x="0" y="4"/>
              <a:ext cx="4114800" cy="2233000"/>
            </a:xfrm>
            <a:prstGeom prst="rect">
              <a:avLst/>
            </a:prstGeom>
          </p:spPr>
        </p:pic>
        <p:sp>
          <p:nvSpPr>
            <p:cNvPr id="15" name="Rectangle 14">
              <a:extLst>
                <a:ext uri="{FF2B5EF4-FFF2-40B4-BE49-F238E27FC236}">
                  <a16:creationId xmlns:a16="http://schemas.microsoft.com/office/drawing/2014/main" id="{632B8840-90A0-1EA8-ED13-474C0D0ED354}"/>
                </a:ext>
              </a:extLst>
            </p:cNvPr>
            <p:cNvSpPr/>
            <p:nvPr/>
          </p:nvSpPr>
          <p:spPr>
            <a:xfrm>
              <a:off x="201332" y="1076986"/>
              <a:ext cx="1788402" cy="440084"/>
            </a:xfrm>
            <a:prstGeom prst="rect">
              <a:avLst/>
            </a:prstGeom>
            <a:noFill/>
            <a:ln w="158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55640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12</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Orders Tab</a:t>
            </a:r>
          </a:p>
        </p:txBody>
      </p:sp>
    </p:spTree>
    <p:extLst>
      <p:ext uri="{BB962C8B-B14F-4D97-AF65-F5344CB8AC3E}">
        <p14:creationId xmlns:p14="http://schemas.microsoft.com/office/powerpoint/2010/main" val="33098637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13</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Orders Tab</a:t>
            </a:r>
          </a:p>
        </p:txBody>
      </p:sp>
      <p:grpSp>
        <p:nvGrpSpPr>
          <p:cNvPr id="3" name="Group 2">
            <a:extLst>
              <a:ext uri="{FF2B5EF4-FFF2-40B4-BE49-F238E27FC236}">
                <a16:creationId xmlns:a16="http://schemas.microsoft.com/office/drawing/2014/main" id="{1BDD1B0A-FC60-5258-D178-BDE7AECE53E6}"/>
              </a:ext>
            </a:extLst>
          </p:cNvPr>
          <p:cNvGrpSpPr/>
          <p:nvPr/>
        </p:nvGrpSpPr>
        <p:grpSpPr>
          <a:xfrm>
            <a:off x="1614195" y="231591"/>
            <a:ext cx="5486400" cy="793115"/>
            <a:chOff x="0" y="0"/>
            <a:chExt cx="5486400" cy="793115"/>
          </a:xfrm>
        </p:grpSpPr>
        <p:pic>
          <p:nvPicPr>
            <p:cNvPr id="5" name="Picture 4" descr="A picture containing text, screenshot, font&#10;&#10;Description automatically generated">
              <a:extLst>
                <a:ext uri="{FF2B5EF4-FFF2-40B4-BE49-F238E27FC236}">
                  <a16:creationId xmlns:a16="http://schemas.microsoft.com/office/drawing/2014/main" id="{69F515B4-4478-71A4-3D7A-D5F6C3E85E45}"/>
                </a:ext>
              </a:extLst>
            </p:cNvPr>
            <p:cNvPicPr>
              <a:picLocks noChangeAspect="1"/>
            </p:cNvPicPr>
            <p:nvPr/>
          </p:nvPicPr>
          <p:blipFill>
            <a:blip r:embed="rId3"/>
            <a:stretch>
              <a:fillRect/>
            </a:stretch>
          </p:blipFill>
          <p:spPr>
            <a:xfrm>
              <a:off x="0" y="0"/>
              <a:ext cx="5486400" cy="793115"/>
            </a:xfrm>
            <a:prstGeom prst="rect">
              <a:avLst/>
            </a:prstGeom>
            <a:ln>
              <a:solidFill>
                <a:schemeClr val="tx1"/>
              </a:solidFill>
            </a:ln>
          </p:spPr>
        </p:pic>
        <p:sp>
          <p:nvSpPr>
            <p:cNvPr id="7" name="Rectangle 6">
              <a:extLst>
                <a:ext uri="{FF2B5EF4-FFF2-40B4-BE49-F238E27FC236}">
                  <a16:creationId xmlns:a16="http://schemas.microsoft.com/office/drawing/2014/main" id="{791CAA1C-9AA8-7D30-710A-25F39A865CEA}"/>
                </a:ext>
              </a:extLst>
            </p:cNvPr>
            <p:cNvSpPr/>
            <p:nvPr/>
          </p:nvSpPr>
          <p:spPr>
            <a:xfrm>
              <a:off x="1809750" y="590550"/>
              <a:ext cx="471357" cy="199064"/>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TextBox 9">
            <a:extLst>
              <a:ext uri="{FF2B5EF4-FFF2-40B4-BE49-F238E27FC236}">
                <a16:creationId xmlns:a16="http://schemas.microsoft.com/office/drawing/2014/main" id="{90C1DFB8-289B-797A-992C-972351960F05}"/>
              </a:ext>
            </a:extLst>
          </p:cNvPr>
          <p:cNvSpPr txBox="1"/>
          <p:nvPr/>
        </p:nvSpPr>
        <p:spPr>
          <a:xfrm>
            <a:off x="0" y="1180805"/>
            <a:ext cx="9144000" cy="365853"/>
          </a:xfrm>
          <a:prstGeom prst="rect">
            <a:avLst/>
          </a:prstGeom>
          <a:noFill/>
          <a:ln>
            <a:noFill/>
          </a:ln>
        </p:spPr>
        <p:txBody>
          <a:bodyPr vert="horz" wrap="square" lIns="91440" tIns="45720" rIns="91440" bIns="45720" rtlCol="0" anchor="ctr">
            <a:noAutofit/>
          </a:bodyPr>
          <a:lstStyle/>
          <a:p>
            <a:pPr algn="ctr"/>
            <a:r>
              <a:rPr lang="en-US" sz="1800" b="1" dirty="0"/>
              <a:t>Searching for orders</a:t>
            </a:r>
          </a:p>
        </p:txBody>
      </p:sp>
      <p:pic>
        <p:nvPicPr>
          <p:cNvPr id="8" name="Picture 7">
            <a:extLst>
              <a:ext uri="{FF2B5EF4-FFF2-40B4-BE49-F238E27FC236}">
                <a16:creationId xmlns:a16="http://schemas.microsoft.com/office/drawing/2014/main" id="{A1A41C97-6736-9430-515A-CDB6118615F1}"/>
              </a:ext>
            </a:extLst>
          </p:cNvPr>
          <p:cNvPicPr>
            <a:picLocks noChangeAspect="1"/>
          </p:cNvPicPr>
          <p:nvPr/>
        </p:nvPicPr>
        <p:blipFill>
          <a:blip r:embed="rId4"/>
          <a:stretch>
            <a:fillRect/>
          </a:stretch>
        </p:blipFill>
        <p:spPr>
          <a:xfrm>
            <a:off x="1045029" y="1546658"/>
            <a:ext cx="7053942" cy="3298240"/>
          </a:xfrm>
          <a:prstGeom prst="rect">
            <a:avLst/>
          </a:prstGeom>
        </p:spPr>
      </p:pic>
      <p:sp>
        <p:nvSpPr>
          <p:cNvPr id="9" name="Rectangle 8">
            <a:extLst>
              <a:ext uri="{FF2B5EF4-FFF2-40B4-BE49-F238E27FC236}">
                <a16:creationId xmlns:a16="http://schemas.microsoft.com/office/drawing/2014/main" id="{1B0105D5-64EE-FC88-6E39-591DE3985E4E}"/>
              </a:ext>
            </a:extLst>
          </p:cNvPr>
          <p:cNvSpPr/>
          <p:nvPr/>
        </p:nvSpPr>
        <p:spPr>
          <a:xfrm>
            <a:off x="7539038" y="4513731"/>
            <a:ext cx="528637" cy="130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ABC/LBB</a:t>
            </a:r>
          </a:p>
        </p:txBody>
      </p:sp>
    </p:spTree>
    <p:extLst>
      <p:ext uri="{BB962C8B-B14F-4D97-AF65-F5344CB8AC3E}">
        <p14:creationId xmlns:p14="http://schemas.microsoft.com/office/powerpoint/2010/main" val="4016920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14</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Tab</a:t>
            </a:r>
          </a:p>
        </p:txBody>
      </p:sp>
    </p:spTree>
    <p:extLst>
      <p:ext uri="{BB962C8B-B14F-4D97-AF65-F5344CB8AC3E}">
        <p14:creationId xmlns:p14="http://schemas.microsoft.com/office/powerpoint/2010/main" val="11405455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15</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many sale details for each girl in the troop</a:t>
            </a:r>
          </a:p>
        </p:txBody>
      </p:sp>
      <p:grpSp>
        <p:nvGrpSpPr>
          <p:cNvPr id="5" name="Group 4">
            <a:extLst>
              <a:ext uri="{FF2B5EF4-FFF2-40B4-BE49-F238E27FC236}">
                <a16:creationId xmlns:a16="http://schemas.microsoft.com/office/drawing/2014/main" id="{E4C4C521-B12C-4CD6-BDBC-EE493C51E84D}"/>
              </a:ext>
            </a:extLst>
          </p:cNvPr>
          <p:cNvGrpSpPr/>
          <p:nvPr/>
        </p:nvGrpSpPr>
        <p:grpSpPr>
          <a:xfrm>
            <a:off x="2272278" y="573007"/>
            <a:ext cx="4640502" cy="4242535"/>
            <a:chOff x="2272278" y="573007"/>
            <a:chExt cx="4640502" cy="4242535"/>
          </a:xfrm>
        </p:grpSpPr>
        <p:grpSp>
          <p:nvGrpSpPr>
            <p:cNvPr id="3" name="Group 2">
              <a:extLst>
                <a:ext uri="{FF2B5EF4-FFF2-40B4-BE49-F238E27FC236}">
                  <a16:creationId xmlns:a16="http://schemas.microsoft.com/office/drawing/2014/main" id="{E8BA69B1-3063-1F38-688C-C8C095848828}"/>
                </a:ext>
              </a:extLst>
            </p:cNvPr>
            <p:cNvGrpSpPr/>
            <p:nvPr/>
          </p:nvGrpSpPr>
          <p:grpSpPr>
            <a:xfrm>
              <a:off x="2272278" y="573007"/>
              <a:ext cx="4640502" cy="4242535"/>
              <a:chOff x="2272278" y="573007"/>
              <a:chExt cx="4640502" cy="4242535"/>
            </a:xfrm>
          </p:grpSpPr>
          <p:pic>
            <p:nvPicPr>
              <p:cNvPr id="60" name="Picture 59">
                <a:extLst>
                  <a:ext uri="{FF2B5EF4-FFF2-40B4-BE49-F238E27FC236}">
                    <a16:creationId xmlns:a16="http://schemas.microsoft.com/office/drawing/2014/main" id="{8CC88C21-7396-712D-761D-72AB56D01D3F}"/>
                  </a:ext>
                </a:extLst>
              </p:cNvPr>
              <p:cNvPicPr>
                <a:picLocks noChangeAspect="1"/>
              </p:cNvPicPr>
              <p:nvPr/>
            </p:nvPicPr>
            <p:blipFill>
              <a:blip r:embed="rId3"/>
              <a:stretch>
                <a:fillRect/>
              </a:stretch>
            </p:blipFill>
            <p:spPr>
              <a:xfrm>
                <a:off x="2272278" y="3809132"/>
                <a:ext cx="4636008" cy="1006410"/>
              </a:xfrm>
              <a:prstGeom prst="rect">
                <a:avLst/>
              </a:prstGeom>
            </p:spPr>
          </p:pic>
          <p:pic>
            <p:nvPicPr>
              <p:cNvPr id="58" name="Picture 57">
                <a:extLst>
                  <a:ext uri="{FF2B5EF4-FFF2-40B4-BE49-F238E27FC236}">
                    <a16:creationId xmlns:a16="http://schemas.microsoft.com/office/drawing/2014/main" id="{105F827C-C0DF-CBC6-3EC3-B5A4F2020207}"/>
                  </a:ext>
                </a:extLst>
              </p:cNvPr>
              <p:cNvPicPr>
                <a:picLocks noChangeAspect="1"/>
              </p:cNvPicPr>
              <p:nvPr/>
            </p:nvPicPr>
            <p:blipFill>
              <a:blip r:embed="rId4"/>
              <a:stretch>
                <a:fillRect/>
              </a:stretch>
            </p:blipFill>
            <p:spPr>
              <a:xfrm>
                <a:off x="2277999" y="573007"/>
                <a:ext cx="4634781" cy="3258615"/>
              </a:xfrm>
              <a:prstGeom prst="rect">
                <a:avLst/>
              </a:prstGeom>
            </p:spPr>
          </p:pic>
          <p:sp>
            <p:nvSpPr>
              <p:cNvPr id="52" name="Rectangle 51">
                <a:extLst>
                  <a:ext uri="{FF2B5EF4-FFF2-40B4-BE49-F238E27FC236}">
                    <a16:creationId xmlns:a16="http://schemas.microsoft.com/office/drawing/2014/main" id="{AD844FF4-E72F-D506-6784-2C70A48457AE}"/>
                  </a:ext>
                </a:extLst>
              </p:cNvPr>
              <p:cNvSpPr/>
              <p:nvPr/>
            </p:nvSpPr>
            <p:spPr>
              <a:xfrm>
                <a:off x="5429914" y="1508981"/>
                <a:ext cx="1204153" cy="142537"/>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BF508E0-08E7-02E2-D37B-30F22A98FF99}"/>
                </a:ext>
              </a:extLst>
            </p:cNvPr>
            <p:cNvGrpSpPr/>
            <p:nvPr/>
          </p:nvGrpSpPr>
          <p:grpSpPr>
            <a:xfrm>
              <a:off x="4382869" y="829172"/>
              <a:ext cx="378261" cy="479636"/>
              <a:chOff x="630584" y="186601"/>
              <a:chExt cx="378362" cy="479702"/>
            </a:xfrm>
          </p:grpSpPr>
          <p:sp>
            <p:nvSpPr>
              <p:cNvPr id="51" name="Down Arrow 11">
                <a:extLst>
                  <a:ext uri="{FF2B5EF4-FFF2-40B4-BE49-F238E27FC236}">
                    <a16:creationId xmlns:a16="http://schemas.microsoft.com/office/drawing/2014/main" id="{EAF65564-AC56-D2BD-A0D5-082EAF141366}"/>
                  </a:ext>
                </a:extLst>
              </p:cNvPr>
              <p:cNvSpPr/>
              <p:nvPr/>
            </p:nvSpPr>
            <p:spPr>
              <a:xfrm>
                <a:off x="715814" y="374987"/>
                <a:ext cx="207901" cy="29131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Rectangle 49">
                <a:extLst>
                  <a:ext uri="{FF2B5EF4-FFF2-40B4-BE49-F238E27FC236}">
                    <a16:creationId xmlns:a16="http://schemas.microsoft.com/office/drawing/2014/main" id="{35EEBE9E-4D4B-2AE2-4B9B-D1257A64FF2E}"/>
                  </a:ext>
                </a:extLst>
              </p:cNvPr>
              <p:cNvSpPr/>
              <p:nvPr/>
            </p:nvSpPr>
            <p:spPr>
              <a:xfrm>
                <a:off x="630584" y="186601"/>
                <a:ext cx="378362" cy="270803"/>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1</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9" name="Group 38">
              <a:extLst>
                <a:ext uri="{FF2B5EF4-FFF2-40B4-BE49-F238E27FC236}">
                  <a16:creationId xmlns:a16="http://schemas.microsoft.com/office/drawing/2014/main" id="{8CD4A495-B52C-2CA4-5441-DF4228694BA8}"/>
                </a:ext>
              </a:extLst>
            </p:cNvPr>
            <p:cNvGrpSpPr/>
            <p:nvPr/>
          </p:nvGrpSpPr>
          <p:grpSpPr>
            <a:xfrm>
              <a:off x="4914003" y="1518020"/>
              <a:ext cx="298858" cy="382047"/>
              <a:chOff x="-390463" y="-308133"/>
              <a:chExt cx="298938" cy="382099"/>
            </a:xfrm>
          </p:grpSpPr>
          <p:sp>
            <p:nvSpPr>
              <p:cNvPr id="46" name="Rectangle 45">
                <a:extLst>
                  <a:ext uri="{FF2B5EF4-FFF2-40B4-BE49-F238E27FC236}">
                    <a16:creationId xmlns:a16="http://schemas.microsoft.com/office/drawing/2014/main" id="{05CA8B2D-9DE6-2EE0-ADB2-A92F3BDA1C02}"/>
                  </a:ext>
                </a:extLst>
              </p:cNvPr>
              <p:cNvSpPr/>
              <p:nvPr/>
            </p:nvSpPr>
            <p:spPr>
              <a:xfrm>
                <a:off x="-390463" y="-308133"/>
                <a:ext cx="298938" cy="27436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3</a:t>
                </a:r>
                <a:endParaRPr lang="en-US" sz="1100" dirty="0">
                  <a:effectLst/>
                  <a:latin typeface="+mj-lt"/>
                  <a:ea typeface="MS Mincho" panose="02020609040205080304" pitchFamily="49" charset="-128"/>
                  <a:cs typeface="Times New Roman" panose="02020603050405020304" pitchFamily="18" charset="0"/>
                </a:endParaRPr>
              </a:p>
            </p:txBody>
          </p:sp>
          <p:sp>
            <p:nvSpPr>
              <p:cNvPr id="47" name="Down Arrow 11">
                <a:extLst>
                  <a:ext uri="{FF2B5EF4-FFF2-40B4-BE49-F238E27FC236}">
                    <a16:creationId xmlns:a16="http://schemas.microsoft.com/office/drawing/2014/main" id="{03FB5EAD-AA64-2793-1E54-F6FB6BC84D6F}"/>
                  </a:ext>
                </a:extLst>
              </p:cNvPr>
              <p:cNvSpPr/>
              <p:nvPr/>
            </p:nvSpPr>
            <p:spPr>
              <a:xfrm>
                <a:off x="-293145" y="-104469"/>
                <a:ext cx="111895" cy="178435"/>
              </a:xfrm>
              <a:prstGeom prst="downArrow">
                <a:avLst>
                  <a:gd name="adj1" fmla="val 50000"/>
                  <a:gd name="adj2" fmla="val 48924"/>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0" name="Group 39">
              <a:extLst>
                <a:ext uri="{FF2B5EF4-FFF2-40B4-BE49-F238E27FC236}">
                  <a16:creationId xmlns:a16="http://schemas.microsoft.com/office/drawing/2014/main" id="{A5720FE4-49A5-02EC-7F7E-0D3084E74499}"/>
                </a:ext>
              </a:extLst>
            </p:cNvPr>
            <p:cNvGrpSpPr/>
            <p:nvPr/>
          </p:nvGrpSpPr>
          <p:grpSpPr>
            <a:xfrm>
              <a:off x="6062942" y="1792345"/>
              <a:ext cx="370249" cy="346456"/>
              <a:chOff x="1184702" y="680158"/>
              <a:chExt cx="370348" cy="346504"/>
            </a:xfrm>
          </p:grpSpPr>
          <p:sp>
            <p:nvSpPr>
              <p:cNvPr id="44" name="Down Arrow 11">
                <a:extLst>
                  <a:ext uri="{FF2B5EF4-FFF2-40B4-BE49-F238E27FC236}">
                    <a16:creationId xmlns:a16="http://schemas.microsoft.com/office/drawing/2014/main" id="{DE3C6868-7980-EE17-A9E8-66A21F616842}"/>
                  </a:ext>
                </a:extLst>
              </p:cNvPr>
              <p:cNvSpPr/>
              <p:nvPr/>
            </p:nvSpPr>
            <p:spPr>
              <a:xfrm>
                <a:off x="1301745" y="839337"/>
                <a:ext cx="168666" cy="18732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a:extLst>
                  <a:ext uri="{FF2B5EF4-FFF2-40B4-BE49-F238E27FC236}">
                    <a16:creationId xmlns:a16="http://schemas.microsoft.com/office/drawing/2014/main" id="{BF147638-4062-F8F8-4ABB-57B6CA90AB4E}"/>
                  </a:ext>
                </a:extLst>
              </p:cNvPr>
              <p:cNvSpPr/>
              <p:nvPr/>
            </p:nvSpPr>
            <p:spPr>
              <a:xfrm>
                <a:off x="1184702" y="680158"/>
                <a:ext cx="370348" cy="20725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4</a:t>
                </a:r>
                <a:endParaRPr lang="en-US" sz="1100" dirty="0">
                  <a:effectLst/>
                  <a:ea typeface="MS Mincho" panose="02020609040205080304" pitchFamily="49"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id="{6DFE0F5D-ACD2-967C-979F-41AA214FB110}"/>
                </a:ext>
              </a:extLst>
            </p:cNvPr>
            <p:cNvGrpSpPr/>
            <p:nvPr/>
          </p:nvGrpSpPr>
          <p:grpSpPr>
            <a:xfrm rot="10800000">
              <a:off x="2974541" y="4147454"/>
              <a:ext cx="446038" cy="267001"/>
              <a:chOff x="-202371" y="836784"/>
              <a:chExt cx="446158" cy="226841"/>
            </a:xfrm>
          </p:grpSpPr>
          <p:sp>
            <p:nvSpPr>
              <p:cNvPr id="43" name="Down Arrow 11">
                <a:extLst>
                  <a:ext uri="{FF2B5EF4-FFF2-40B4-BE49-F238E27FC236}">
                    <a16:creationId xmlns:a16="http://schemas.microsoft.com/office/drawing/2014/main" id="{B98CFD54-4615-948E-5110-EE945D99C8F1}"/>
                  </a:ext>
                </a:extLst>
              </p:cNvPr>
              <p:cNvSpPr/>
              <p:nvPr/>
            </p:nvSpPr>
            <p:spPr>
              <a:xfrm rot="5400000">
                <a:off x="-170952" y="808890"/>
                <a:ext cx="140083" cy="20292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ectangle 41">
                <a:extLst>
                  <a:ext uri="{FF2B5EF4-FFF2-40B4-BE49-F238E27FC236}">
                    <a16:creationId xmlns:a16="http://schemas.microsoft.com/office/drawing/2014/main" id="{A0FFDE5C-BDE5-15F8-FA7C-E53500345C7D}"/>
                  </a:ext>
                </a:extLst>
              </p:cNvPr>
              <p:cNvSpPr/>
              <p:nvPr/>
            </p:nvSpPr>
            <p:spPr>
              <a:xfrm rot="10800000">
                <a:off x="-55151" y="836784"/>
                <a:ext cx="298938" cy="22684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5</a:t>
                </a:r>
                <a:endParaRPr lang="en-US" sz="1100" dirty="0">
                  <a:effectLst/>
                  <a:latin typeface="+mj-lt"/>
                  <a:ea typeface="MS Mincho" panose="02020609040205080304" pitchFamily="49" charset="-128"/>
                  <a:cs typeface="Times New Roman" panose="02020603050405020304" pitchFamily="18" charset="0"/>
                </a:endParaRPr>
              </a:p>
            </p:txBody>
          </p:sp>
        </p:grpSp>
        <p:grpSp>
          <p:nvGrpSpPr>
            <p:cNvPr id="35" name="Group 34">
              <a:extLst>
                <a:ext uri="{FF2B5EF4-FFF2-40B4-BE49-F238E27FC236}">
                  <a16:creationId xmlns:a16="http://schemas.microsoft.com/office/drawing/2014/main" id="{1267BD0F-1BDF-AD0C-ED7F-3D50A4583F0B}"/>
                </a:ext>
              </a:extLst>
            </p:cNvPr>
            <p:cNvGrpSpPr/>
            <p:nvPr/>
          </p:nvGrpSpPr>
          <p:grpSpPr>
            <a:xfrm>
              <a:off x="4362486" y="1719059"/>
              <a:ext cx="301752" cy="468765"/>
              <a:chOff x="-298971" y="-363116"/>
              <a:chExt cx="301833" cy="468830"/>
            </a:xfrm>
          </p:grpSpPr>
          <p:sp>
            <p:nvSpPr>
              <p:cNvPr id="36" name="Rectangle 35">
                <a:extLst>
                  <a:ext uri="{FF2B5EF4-FFF2-40B4-BE49-F238E27FC236}">
                    <a16:creationId xmlns:a16="http://schemas.microsoft.com/office/drawing/2014/main" id="{9F813E1D-8689-ADDD-4B45-269FD0477A74}"/>
                  </a:ext>
                </a:extLst>
              </p:cNvPr>
              <p:cNvSpPr/>
              <p:nvPr/>
            </p:nvSpPr>
            <p:spPr>
              <a:xfrm>
                <a:off x="-298971" y="-363116"/>
                <a:ext cx="301833" cy="18720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2</a:t>
                </a:r>
                <a:endParaRPr lang="en-US" sz="1100" dirty="0">
                  <a:effectLst/>
                  <a:latin typeface="+mj-lt"/>
                  <a:ea typeface="MS Mincho" panose="02020609040205080304" pitchFamily="49" charset="-128"/>
                  <a:cs typeface="Times New Roman" panose="02020603050405020304" pitchFamily="18" charset="0"/>
                </a:endParaRPr>
              </a:p>
            </p:txBody>
          </p:sp>
          <p:sp>
            <p:nvSpPr>
              <p:cNvPr id="37" name="Down Arrow 11">
                <a:extLst>
                  <a:ext uri="{FF2B5EF4-FFF2-40B4-BE49-F238E27FC236}">
                    <a16:creationId xmlns:a16="http://schemas.microsoft.com/office/drawing/2014/main" id="{2310DBC1-F01D-4761-394A-04449C9BFB38}"/>
                  </a:ext>
                </a:extLst>
              </p:cNvPr>
              <p:cNvSpPr/>
              <p:nvPr/>
            </p:nvSpPr>
            <p:spPr>
              <a:xfrm rot="2554512">
                <a:off x="-273669" y="-251028"/>
                <a:ext cx="81372" cy="356742"/>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63" name="Arrow: Bent-Up 62">
              <a:extLst>
                <a:ext uri="{FF2B5EF4-FFF2-40B4-BE49-F238E27FC236}">
                  <a16:creationId xmlns:a16="http://schemas.microsoft.com/office/drawing/2014/main" id="{8709BD63-94DF-6C2A-51E5-0740DD05A427}"/>
                </a:ext>
              </a:extLst>
            </p:cNvPr>
            <p:cNvSpPr/>
            <p:nvPr/>
          </p:nvSpPr>
          <p:spPr>
            <a:xfrm rot="10800000">
              <a:off x="5629049" y="1821876"/>
              <a:ext cx="440575" cy="317705"/>
            </a:xfrm>
            <a:prstGeom prst="bentUpArrow">
              <a:avLst>
                <a:gd name="adj1" fmla="val 25000"/>
                <a:gd name="adj2" fmla="val 25000"/>
                <a:gd name="adj3" fmla="val 3237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45640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16</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My Troop Orders Tab</a:t>
            </a:r>
          </a:p>
        </p:txBody>
      </p:sp>
    </p:spTree>
    <p:extLst>
      <p:ext uri="{BB962C8B-B14F-4D97-AF65-F5344CB8AC3E}">
        <p14:creationId xmlns:p14="http://schemas.microsoft.com/office/powerpoint/2010/main" val="16662902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17</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My Troop Orders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Use this tab to see order details for the troop link </a:t>
            </a:r>
          </a:p>
        </p:txBody>
      </p:sp>
      <p:pic>
        <p:nvPicPr>
          <p:cNvPr id="8" name="Picture 7">
            <a:extLst>
              <a:ext uri="{FF2B5EF4-FFF2-40B4-BE49-F238E27FC236}">
                <a16:creationId xmlns:a16="http://schemas.microsoft.com/office/drawing/2014/main" id="{FDD8C2B5-F819-D090-115F-C3829DD1D10B}"/>
              </a:ext>
            </a:extLst>
          </p:cNvPr>
          <p:cNvPicPr>
            <a:picLocks noChangeAspect="1"/>
          </p:cNvPicPr>
          <p:nvPr/>
        </p:nvPicPr>
        <p:blipFill rotWithShape="1">
          <a:blip r:embed="rId4"/>
          <a:srcRect l="3268" t="3445" r="2343" b="3259"/>
          <a:stretch/>
        </p:blipFill>
        <p:spPr>
          <a:xfrm>
            <a:off x="4868531" y="2696199"/>
            <a:ext cx="3657600" cy="2158314"/>
          </a:xfrm>
          <a:prstGeom prst="rect">
            <a:avLst/>
          </a:prstGeom>
        </p:spPr>
      </p:pic>
      <p:pic>
        <p:nvPicPr>
          <p:cNvPr id="7" name="Picture 6">
            <a:extLst>
              <a:ext uri="{FF2B5EF4-FFF2-40B4-BE49-F238E27FC236}">
                <a16:creationId xmlns:a16="http://schemas.microsoft.com/office/drawing/2014/main" id="{BC79B6C0-9C76-5BF3-497E-A15BE15888EB}"/>
              </a:ext>
            </a:extLst>
          </p:cNvPr>
          <p:cNvPicPr>
            <a:picLocks noChangeAspect="1"/>
          </p:cNvPicPr>
          <p:nvPr/>
        </p:nvPicPr>
        <p:blipFill>
          <a:blip r:embed="rId5"/>
          <a:stretch>
            <a:fillRect/>
          </a:stretch>
        </p:blipFill>
        <p:spPr>
          <a:xfrm>
            <a:off x="4868531" y="608957"/>
            <a:ext cx="3657600" cy="2005655"/>
          </a:xfrm>
          <a:prstGeom prst="rect">
            <a:avLst/>
          </a:prstGeom>
          <a:ln>
            <a:solidFill>
              <a:schemeClr val="tx1"/>
            </a:solidFill>
          </a:ln>
        </p:spPr>
      </p:pic>
      <p:grpSp>
        <p:nvGrpSpPr>
          <p:cNvPr id="11" name="Group 10">
            <a:extLst>
              <a:ext uri="{FF2B5EF4-FFF2-40B4-BE49-F238E27FC236}">
                <a16:creationId xmlns:a16="http://schemas.microsoft.com/office/drawing/2014/main" id="{FC531772-E7F3-1158-8F76-10137639BE6C}"/>
              </a:ext>
            </a:extLst>
          </p:cNvPr>
          <p:cNvGrpSpPr/>
          <p:nvPr/>
        </p:nvGrpSpPr>
        <p:grpSpPr>
          <a:xfrm>
            <a:off x="320067" y="791844"/>
            <a:ext cx="3658662" cy="3645537"/>
            <a:chOff x="208100" y="717402"/>
            <a:chExt cx="3658662" cy="3645537"/>
          </a:xfrm>
        </p:grpSpPr>
        <p:pic>
          <p:nvPicPr>
            <p:cNvPr id="5" name="Picture 4">
              <a:extLst>
                <a:ext uri="{FF2B5EF4-FFF2-40B4-BE49-F238E27FC236}">
                  <a16:creationId xmlns:a16="http://schemas.microsoft.com/office/drawing/2014/main" id="{8136FD0D-29E5-63E4-1A0C-A4194198D44E}"/>
                </a:ext>
              </a:extLst>
            </p:cNvPr>
            <p:cNvPicPr>
              <a:picLocks noChangeAspect="1"/>
            </p:cNvPicPr>
            <p:nvPr/>
          </p:nvPicPr>
          <p:blipFill rotWithShape="1">
            <a:blip r:embed="rId6"/>
            <a:srcRect l="2911" t="56929" r="2498" b="2950"/>
            <a:stretch/>
          </p:blipFill>
          <p:spPr>
            <a:xfrm>
              <a:off x="209162" y="2925177"/>
              <a:ext cx="3657600" cy="1437762"/>
            </a:xfrm>
            <a:prstGeom prst="rect">
              <a:avLst/>
            </a:prstGeom>
          </p:spPr>
        </p:pic>
        <p:pic>
          <p:nvPicPr>
            <p:cNvPr id="10" name="Picture 9">
              <a:extLst>
                <a:ext uri="{FF2B5EF4-FFF2-40B4-BE49-F238E27FC236}">
                  <a16:creationId xmlns:a16="http://schemas.microsoft.com/office/drawing/2014/main" id="{F44767EE-4CF5-A21C-3FCF-D1BD350700A2}"/>
                </a:ext>
              </a:extLst>
            </p:cNvPr>
            <p:cNvPicPr>
              <a:picLocks noChangeAspect="1"/>
            </p:cNvPicPr>
            <p:nvPr/>
          </p:nvPicPr>
          <p:blipFill>
            <a:blip r:embed="rId7"/>
            <a:stretch>
              <a:fillRect/>
            </a:stretch>
          </p:blipFill>
          <p:spPr>
            <a:xfrm>
              <a:off x="208100" y="717402"/>
              <a:ext cx="3657600" cy="2207775"/>
            </a:xfrm>
            <a:prstGeom prst="rect">
              <a:avLst/>
            </a:prstGeom>
          </p:spPr>
        </p:pic>
      </p:grpSp>
    </p:spTree>
    <p:extLst>
      <p:ext uri="{BB962C8B-B14F-4D97-AF65-F5344CB8AC3E}">
        <p14:creationId xmlns:p14="http://schemas.microsoft.com/office/powerpoint/2010/main" val="1395311988"/>
      </p:ext>
    </p:extLst>
  </p:cSld>
  <p:clrMapOvr>
    <a:masterClrMapping/>
  </p:clrMapOvr>
  <p:transition>
    <p:fade/>
  </p:transition>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18</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Cheers Tab</a:t>
            </a:r>
          </a:p>
        </p:txBody>
      </p:sp>
    </p:spTree>
    <p:extLst>
      <p:ext uri="{BB962C8B-B14F-4D97-AF65-F5344CB8AC3E}">
        <p14:creationId xmlns:p14="http://schemas.microsoft.com/office/powerpoint/2010/main" val="27028345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19</a:t>
            </a:fld>
            <a:endParaRPr lang="en-US" dirty="0"/>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p:txBody>
          <a:bodyPr/>
          <a:lstStyle/>
          <a:p>
            <a:r>
              <a:rPr lang="en-US" dirty="0">
                <a:latin typeface="+mj-lt"/>
              </a:rPr>
              <a:t>Cheers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143719" y="207154"/>
            <a:ext cx="8739287" cy="365853"/>
          </a:xfrm>
          <a:prstGeom prst="rect">
            <a:avLst/>
          </a:prstGeom>
          <a:noFill/>
          <a:ln>
            <a:noFill/>
          </a:ln>
        </p:spPr>
        <p:txBody>
          <a:bodyPr vert="horz" wrap="square" lIns="91440" tIns="45720" rIns="91440" bIns="45720" rtlCol="0" anchor="ctr">
            <a:noAutofit/>
          </a:bodyPr>
          <a:lstStyle/>
          <a:p>
            <a:pPr algn="ctr"/>
            <a:r>
              <a:rPr lang="en-US" sz="1800" dirty="0"/>
              <a:t>You can send </a:t>
            </a:r>
            <a:r>
              <a:rPr lang="en-US" sz="1800"/>
              <a:t>Cheers to </a:t>
            </a:r>
            <a:r>
              <a:rPr lang="en-US" sz="1800" dirty="0"/>
              <a:t>Girl Scouts in your troop!</a:t>
            </a:r>
          </a:p>
        </p:txBody>
      </p:sp>
      <p:pic>
        <p:nvPicPr>
          <p:cNvPr id="5" name="Picture 4">
            <a:extLst>
              <a:ext uri="{FF2B5EF4-FFF2-40B4-BE49-F238E27FC236}">
                <a16:creationId xmlns:a16="http://schemas.microsoft.com/office/drawing/2014/main" id="{E74BAEFD-585A-82AC-E719-6CA7D9D9F9E2}"/>
              </a:ext>
            </a:extLst>
          </p:cNvPr>
          <p:cNvPicPr>
            <a:picLocks noChangeAspect="1"/>
          </p:cNvPicPr>
          <p:nvPr/>
        </p:nvPicPr>
        <p:blipFill>
          <a:blip r:embed="rId3"/>
          <a:stretch>
            <a:fillRect/>
          </a:stretch>
        </p:blipFill>
        <p:spPr>
          <a:xfrm>
            <a:off x="143719" y="775955"/>
            <a:ext cx="5163880" cy="3993148"/>
          </a:xfrm>
          <a:prstGeom prst="rect">
            <a:avLst/>
          </a:prstGeom>
        </p:spPr>
      </p:pic>
      <p:pic>
        <p:nvPicPr>
          <p:cNvPr id="8" name="Picture 7">
            <a:extLst>
              <a:ext uri="{FF2B5EF4-FFF2-40B4-BE49-F238E27FC236}">
                <a16:creationId xmlns:a16="http://schemas.microsoft.com/office/drawing/2014/main" id="{3CB36ECB-641E-7923-C99B-8CC14868E11F}"/>
              </a:ext>
            </a:extLst>
          </p:cNvPr>
          <p:cNvPicPr>
            <a:picLocks noChangeAspect="1"/>
          </p:cNvPicPr>
          <p:nvPr/>
        </p:nvPicPr>
        <p:blipFill>
          <a:blip r:embed="rId4"/>
          <a:stretch>
            <a:fillRect/>
          </a:stretch>
        </p:blipFill>
        <p:spPr>
          <a:xfrm>
            <a:off x="5504431" y="1009745"/>
            <a:ext cx="3467098" cy="1081087"/>
          </a:xfrm>
          <a:prstGeom prst="rect">
            <a:avLst/>
          </a:prstGeom>
        </p:spPr>
      </p:pic>
      <p:sp>
        <p:nvSpPr>
          <p:cNvPr id="9" name="Arrow: Left 8">
            <a:extLst>
              <a:ext uri="{FF2B5EF4-FFF2-40B4-BE49-F238E27FC236}">
                <a16:creationId xmlns:a16="http://schemas.microsoft.com/office/drawing/2014/main" id="{1ED14426-A9C9-FAEE-E5BD-175937E4A879}"/>
              </a:ext>
            </a:extLst>
          </p:cNvPr>
          <p:cNvSpPr/>
          <p:nvPr/>
        </p:nvSpPr>
        <p:spPr>
          <a:xfrm>
            <a:off x="4938726" y="2686816"/>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355E707-A4AC-D146-D03B-1D4B36D22C80}"/>
              </a:ext>
            </a:extLst>
          </p:cNvPr>
          <p:cNvSpPr/>
          <p:nvPr/>
        </p:nvSpPr>
        <p:spPr>
          <a:xfrm rot="5400000">
            <a:off x="6447581" y="2268753"/>
            <a:ext cx="911568" cy="36585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D52DFF-6F78-4B1D-7888-99C38FB6EF88}"/>
              </a:ext>
            </a:extLst>
          </p:cNvPr>
          <p:cNvSpPr txBox="1"/>
          <p:nvPr/>
        </p:nvSpPr>
        <p:spPr>
          <a:xfrm>
            <a:off x="5651776" y="2595469"/>
            <a:ext cx="2503180" cy="914400"/>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the drop down next to the Girl Scout to view the message and picture options, then preview and send your Cheer to that Girl Scout.</a:t>
            </a:r>
          </a:p>
        </p:txBody>
      </p:sp>
    </p:spTree>
    <p:extLst>
      <p:ext uri="{BB962C8B-B14F-4D97-AF65-F5344CB8AC3E}">
        <p14:creationId xmlns:p14="http://schemas.microsoft.com/office/powerpoint/2010/main" val="23047740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8DFBD-2841-1F0F-2562-7D1105C35E47}"/>
              </a:ext>
            </a:extLst>
          </p:cNvPr>
          <p:cNvSpPr>
            <a:spLocks noGrp="1"/>
          </p:cNvSpPr>
          <p:nvPr>
            <p:ph type="body" sz="quarter" idx="15"/>
          </p:nvPr>
        </p:nvSpPr>
        <p:spPr/>
        <p:txBody>
          <a:bodyPr/>
          <a:lstStyle/>
          <a:p>
            <a:r>
              <a:rPr lang="en-US" dirty="0">
                <a:latin typeface="+mn-lt"/>
              </a:rPr>
              <a:t>Dashboard</a:t>
            </a:r>
          </a:p>
          <a:p>
            <a:r>
              <a:rPr lang="en-US" dirty="0">
                <a:latin typeface="+mn-lt"/>
              </a:rPr>
              <a:t>Troop Virtual Booth Link</a:t>
            </a:r>
          </a:p>
          <a:p>
            <a:r>
              <a:rPr lang="en-US" dirty="0">
                <a:latin typeface="+mn-lt"/>
              </a:rPr>
              <a:t>Orders Tab</a:t>
            </a:r>
          </a:p>
          <a:p>
            <a:r>
              <a:rPr lang="en-US" dirty="0">
                <a:latin typeface="+mn-lt"/>
              </a:rPr>
              <a:t>My Troop Tab</a:t>
            </a:r>
          </a:p>
          <a:p>
            <a:r>
              <a:rPr lang="en-US" dirty="0">
                <a:latin typeface="+mn-lt"/>
              </a:rPr>
              <a:t>My Troop Orders Tab</a:t>
            </a:r>
          </a:p>
          <a:p>
            <a:r>
              <a:rPr lang="en-US" dirty="0">
                <a:latin typeface="+mn-lt"/>
              </a:rPr>
              <a:t>Cheers Tab</a:t>
            </a:r>
          </a:p>
          <a:p>
            <a:r>
              <a:rPr lang="en-US" dirty="0">
                <a:latin typeface="+mn-lt"/>
              </a:rPr>
              <a:t>Virtual Booth Tab</a:t>
            </a:r>
          </a:p>
        </p:txBody>
      </p:sp>
      <p:sp>
        <p:nvSpPr>
          <p:cNvPr id="3" name="TextBox 2">
            <a:extLst>
              <a:ext uri="{FF2B5EF4-FFF2-40B4-BE49-F238E27FC236}">
                <a16:creationId xmlns:a16="http://schemas.microsoft.com/office/drawing/2014/main" id="{47CF6FFC-198D-C513-A897-94D040393642}"/>
              </a:ext>
            </a:extLst>
          </p:cNvPr>
          <p:cNvSpPr txBox="1"/>
          <p:nvPr/>
        </p:nvSpPr>
        <p:spPr>
          <a:xfrm>
            <a:off x="4743450" y="4634982"/>
            <a:ext cx="914400" cy="354563"/>
          </a:xfrm>
          <a:prstGeom prst="rect">
            <a:avLst/>
          </a:prstGeom>
          <a:noFill/>
          <a:ln>
            <a:noFill/>
          </a:ln>
        </p:spPr>
        <p:txBody>
          <a:bodyPr vert="horz" wrap="none" lIns="91440" tIns="45720" rIns="91440" bIns="45720" rtlCol="0" anchor="ctr">
            <a:noAutofit/>
          </a:bodyPr>
          <a:lstStyle/>
          <a:p>
            <a:pPr algn="l"/>
            <a:r>
              <a:rPr lang="en-US" sz="800" dirty="0">
                <a:solidFill>
                  <a:schemeClr val="tx2"/>
                </a:solidFill>
                <a:latin typeface="+mj-lt"/>
              </a:rPr>
              <a:t>Agenda</a:t>
            </a:r>
          </a:p>
        </p:txBody>
      </p:sp>
    </p:spTree>
    <p:extLst>
      <p:ext uri="{BB962C8B-B14F-4D97-AF65-F5344CB8AC3E}">
        <p14:creationId xmlns:p14="http://schemas.microsoft.com/office/powerpoint/2010/main" val="3800500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20</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Virtual Booths Tab</a:t>
            </a:r>
          </a:p>
        </p:txBody>
      </p:sp>
    </p:spTree>
    <p:extLst>
      <p:ext uri="{BB962C8B-B14F-4D97-AF65-F5344CB8AC3E}">
        <p14:creationId xmlns:p14="http://schemas.microsoft.com/office/powerpoint/2010/main" val="3594433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4665397" y="3169150"/>
            <a:ext cx="2743200" cy="1677572"/>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4665397" y="1326148"/>
            <a:ext cx="2743200" cy="1724088"/>
          </a:xfrm>
          <a:prstGeom prst="rect">
            <a:avLst/>
          </a:prstGeom>
          <a:ln>
            <a:solidFill>
              <a:schemeClr val="tx1"/>
            </a:solidFill>
          </a:ln>
        </p:spPr>
      </p:pic>
      <p:pic>
        <p:nvPicPr>
          <p:cNvPr id="5" name="Picture 4">
            <a:extLst>
              <a:ext uri="{FF2B5EF4-FFF2-40B4-BE49-F238E27FC236}">
                <a16:creationId xmlns:a16="http://schemas.microsoft.com/office/drawing/2014/main" id="{04217AF7-0AA4-2D1D-9C11-AB11C1EDD197}"/>
              </a:ext>
            </a:extLst>
          </p:cNvPr>
          <p:cNvPicPr>
            <a:picLocks noChangeAspect="1"/>
          </p:cNvPicPr>
          <p:nvPr/>
        </p:nvPicPr>
        <p:blipFill>
          <a:blip r:embed="rId5"/>
          <a:stretch>
            <a:fillRect/>
          </a:stretch>
        </p:blipFill>
        <p:spPr>
          <a:xfrm>
            <a:off x="247242" y="1387373"/>
            <a:ext cx="4114800" cy="2095389"/>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21</a:t>
            </a:fld>
            <a:endParaRPr lang="en-US" dirty="0"/>
          </a:p>
        </p:txBody>
      </p:sp>
      <p:sp>
        <p:nvSpPr>
          <p:cNvPr id="3" name="Text Placeholder 2">
            <a:extLst>
              <a:ext uri="{FF2B5EF4-FFF2-40B4-BE49-F238E27FC236}">
                <a16:creationId xmlns:a16="http://schemas.microsoft.com/office/drawing/2014/main" id="{4BD65C85-C76E-34A1-633F-5F44433519E8}"/>
              </a:ext>
            </a:extLst>
          </p:cNvPr>
          <p:cNvSpPr>
            <a:spLocks noGrp="1"/>
          </p:cNvSpPr>
          <p:nvPr>
            <p:ph type="body" sz="quarter" idx="20"/>
          </p:nvPr>
        </p:nvSpPr>
        <p:spPr/>
        <p:txBody>
          <a:bodyPr/>
          <a:lstStyle/>
          <a:p>
            <a:r>
              <a:rPr lang="en-US" dirty="0">
                <a:latin typeface="+mj-lt"/>
              </a:rPr>
              <a:t>Virtual Booths Tab</a:t>
            </a:r>
          </a:p>
        </p:txBody>
      </p:sp>
      <p:sp>
        <p:nvSpPr>
          <p:cNvPr id="10" name="TextBox 9">
            <a:extLst>
              <a:ext uri="{FF2B5EF4-FFF2-40B4-BE49-F238E27FC236}">
                <a16:creationId xmlns:a16="http://schemas.microsoft.com/office/drawing/2014/main" id="{FCCFF5DE-484C-442A-A22C-5D88FA1E82E6}"/>
              </a:ext>
            </a:extLst>
          </p:cNvPr>
          <p:cNvSpPr txBox="1"/>
          <p:nvPr/>
        </p:nvSpPr>
        <p:spPr>
          <a:xfrm>
            <a:off x="520499" y="3866926"/>
            <a:ext cx="2479040" cy="861293"/>
          </a:xfrm>
          <a:prstGeom prst="rect">
            <a:avLst/>
          </a:prstGeom>
          <a:noFill/>
          <a:ln>
            <a:noFill/>
          </a:ln>
        </p:spPr>
        <p:txBody>
          <a:bodyPr vert="horz" wrap="square" lIns="91440" tIns="45720" rIns="91440" bIns="45720" rtlCol="0" anchor="ctr">
            <a:noAutofit/>
          </a:bodyPr>
          <a:lstStyle/>
          <a:p>
            <a:pPr algn="l"/>
            <a:r>
              <a:rPr lang="en-US" sz="1600" dirty="0"/>
              <a:t>Cookie Booths the troop has signed up for in your baker system</a:t>
            </a:r>
          </a:p>
        </p:txBody>
      </p:sp>
      <p:grpSp>
        <p:nvGrpSpPr>
          <p:cNvPr id="16" name="Group 15">
            <a:extLst>
              <a:ext uri="{FF2B5EF4-FFF2-40B4-BE49-F238E27FC236}">
                <a16:creationId xmlns:a16="http://schemas.microsoft.com/office/drawing/2014/main" id="{1AB2BFE1-8924-FAC4-4CAA-6BCD71D2A72E}"/>
              </a:ext>
            </a:extLst>
          </p:cNvPr>
          <p:cNvGrpSpPr/>
          <p:nvPr/>
        </p:nvGrpSpPr>
        <p:grpSpPr>
          <a:xfrm>
            <a:off x="2812643" y="2142301"/>
            <a:ext cx="1147748" cy="944622"/>
            <a:chOff x="6039277" y="2762352"/>
            <a:chExt cx="1147748" cy="944622"/>
          </a:xfrm>
        </p:grpSpPr>
        <p:sp>
          <p:nvSpPr>
            <p:cNvPr id="8" name="Arrow: Left 7">
              <a:extLst>
                <a:ext uri="{FF2B5EF4-FFF2-40B4-BE49-F238E27FC236}">
                  <a16:creationId xmlns:a16="http://schemas.microsoft.com/office/drawing/2014/main" id="{25FDD52E-8B2D-69F7-00A9-C239E439A79C}"/>
                </a:ext>
              </a:extLst>
            </p:cNvPr>
            <p:cNvSpPr/>
            <p:nvPr/>
          </p:nvSpPr>
          <p:spPr>
            <a:xfrm rot="16200000">
              <a:off x="6157367" y="30654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2086B4-A39F-7FE2-5E73-26BD5842C08B}"/>
                </a:ext>
              </a:extLst>
            </p:cNvPr>
            <p:cNvSpPr txBox="1"/>
            <p:nvPr/>
          </p:nvSpPr>
          <p:spPr>
            <a:xfrm>
              <a:off x="6039277"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Click “Add pick up option”</a:t>
              </a:r>
            </a:p>
          </p:txBody>
        </p:sp>
      </p:grpSp>
      <p:pic>
        <p:nvPicPr>
          <p:cNvPr id="15" name="Picture 14">
            <a:extLst>
              <a:ext uri="{FF2B5EF4-FFF2-40B4-BE49-F238E27FC236}">
                <a16:creationId xmlns:a16="http://schemas.microsoft.com/office/drawing/2014/main" id="{885268D2-F806-2E0C-B22A-F9995B1839B2}"/>
              </a:ext>
            </a:extLst>
          </p:cNvPr>
          <p:cNvPicPr>
            <a:picLocks noChangeAspect="1"/>
          </p:cNvPicPr>
          <p:nvPr/>
        </p:nvPicPr>
        <p:blipFill>
          <a:blip r:embed="rId6"/>
          <a:stretch>
            <a:fillRect/>
          </a:stretch>
        </p:blipFill>
        <p:spPr>
          <a:xfrm>
            <a:off x="1494042" y="257174"/>
            <a:ext cx="6155915" cy="976501"/>
          </a:xfrm>
          <a:prstGeom prst="rect">
            <a:avLst/>
          </a:prstGeom>
        </p:spPr>
      </p:pic>
      <p:grpSp>
        <p:nvGrpSpPr>
          <p:cNvPr id="19" name="Group 18">
            <a:extLst>
              <a:ext uri="{FF2B5EF4-FFF2-40B4-BE49-F238E27FC236}">
                <a16:creationId xmlns:a16="http://schemas.microsoft.com/office/drawing/2014/main" id="{D1F77960-6B03-DC4E-F59B-266C09858CB8}"/>
              </a:ext>
            </a:extLst>
          </p:cNvPr>
          <p:cNvGrpSpPr/>
          <p:nvPr/>
        </p:nvGrpSpPr>
        <p:grpSpPr>
          <a:xfrm>
            <a:off x="7294575" y="2353268"/>
            <a:ext cx="1616574" cy="535074"/>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7243126" y="4297573"/>
            <a:ext cx="1616574" cy="535074"/>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91440" tIns="45720" rIns="91440" bIns="45720" rtlCol="0" anchor="ctr">
              <a:noAutofit/>
            </a:bodyPr>
            <a:lstStyle/>
            <a:p>
              <a:pPr algn="ctr"/>
              <a:r>
                <a:rPr lang="en-US" sz="1100" dirty="0"/>
                <a:t>Edit or delete if necessary</a:t>
              </a:r>
            </a:p>
          </p:txBody>
        </p:sp>
      </p:grpSp>
    </p:spTree>
    <p:extLst>
      <p:ext uri="{BB962C8B-B14F-4D97-AF65-F5344CB8AC3E}">
        <p14:creationId xmlns:p14="http://schemas.microsoft.com/office/powerpoint/2010/main" val="40758653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C2609-2281-26C0-1F0E-29023FF1822C}"/>
              </a:ext>
            </a:extLst>
          </p:cNvPr>
          <p:cNvSpPr>
            <a:spLocks noGrp="1"/>
          </p:cNvSpPr>
          <p:nvPr>
            <p:ph type="sldNum" sz="quarter" idx="12"/>
          </p:nvPr>
        </p:nvSpPr>
        <p:spPr/>
        <p:txBody>
          <a:bodyPr/>
          <a:lstStyle/>
          <a:p>
            <a:fld id="{7691CCDB-B024-8747-B233-CAD1CBC7A901}" type="slidenum">
              <a:rPr lang="en-US" smtClean="0"/>
              <a:pPr/>
              <a:t>22</a:t>
            </a:fld>
            <a:endParaRPr lang="en-US" dirty="0"/>
          </a:p>
        </p:txBody>
      </p:sp>
      <p:sp>
        <p:nvSpPr>
          <p:cNvPr id="3" name="Footer Placeholder 2">
            <a:extLst>
              <a:ext uri="{FF2B5EF4-FFF2-40B4-BE49-F238E27FC236}">
                <a16:creationId xmlns:a16="http://schemas.microsoft.com/office/drawing/2014/main" id="{DB68B1F7-4377-E55F-CDC3-6666496BEF7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itle 4">
            <a:extLst>
              <a:ext uri="{FF2B5EF4-FFF2-40B4-BE49-F238E27FC236}">
                <a16:creationId xmlns:a16="http://schemas.microsoft.com/office/drawing/2014/main" id="{D5341E9E-1CDA-5FC6-17FF-320927E1CAF4}"/>
              </a:ext>
            </a:extLst>
          </p:cNvPr>
          <p:cNvSpPr>
            <a:spLocks noGrp="1"/>
          </p:cNvSpPr>
          <p:nvPr>
            <p:ph type="title"/>
          </p:nvPr>
        </p:nvSpPr>
        <p:spPr/>
        <p:txBody>
          <a:bodyPr/>
          <a:lstStyle/>
          <a:p>
            <a:r>
              <a:rPr lang="en-US" dirty="0">
                <a:latin typeface="+mj-lt"/>
              </a:rPr>
              <a:t>Appendix</a:t>
            </a:r>
          </a:p>
        </p:txBody>
      </p:sp>
    </p:spTree>
    <p:extLst>
      <p:ext uri="{BB962C8B-B14F-4D97-AF65-F5344CB8AC3E}">
        <p14:creationId xmlns:p14="http://schemas.microsoft.com/office/powerpoint/2010/main" val="10726884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Registration Issues-Self Help</a:t>
            </a:r>
          </a:p>
        </p:txBody>
      </p:sp>
    </p:spTree>
    <p:extLst>
      <p:ext uri="{BB962C8B-B14F-4D97-AF65-F5344CB8AC3E}">
        <p14:creationId xmlns:p14="http://schemas.microsoft.com/office/powerpoint/2010/main" val="423330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 y="439770"/>
            <a:ext cx="9081477" cy="369332"/>
          </a:xfrm>
          <a:prstGeom prst="rect">
            <a:avLst/>
          </a:prstGeom>
          <a:noFill/>
        </p:spPr>
        <p:txBody>
          <a:bodyPr wrap="square" rtlCol="0">
            <a:spAutoFit/>
          </a:bodyPr>
          <a:lstStyle/>
          <a:p>
            <a:r>
              <a:rPr lang="en-US" sz="1800" dirty="0"/>
              <a:t>Getting to Registration Success</a:t>
            </a:r>
          </a:p>
        </p:txBody>
      </p:sp>
      <p:sp>
        <p:nvSpPr>
          <p:cNvPr id="2" name="TextBox 1"/>
          <p:cNvSpPr txBox="1"/>
          <p:nvPr/>
        </p:nvSpPr>
        <p:spPr>
          <a:xfrm>
            <a:off x="136299" y="3666820"/>
            <a:ext cx="3245390" cy="1000274"/>
          </a:xfrm>
          <a:prstGeom prst="rect">
            <a:avLst/>
          </a:prstGeom>
          <a:noFill/>
        </p:spPr>
        <p:txBody>
          <a:bodyPr wrap="square" rtlCol="0">
            <a:spAutoFit/>
          </a:bodyPr>
          <a:lstStyle/>
          <a:p>
            <a:pPr marL="182880" indent="-182880">
              <a:spcAft>
                <a:spcPts val="600"/>
              </a:spcAft>
              <a:buAutoNum type="arabicPeriod"/>
            </a:pPr>
            <a:r>
              <a:rPr lang="en-US" dirty="0"/>
              <a:t>Check spam/junk/promotions inbox for an email from “Girl Scout Cookies”(email@email.girlscouts.org) </a:t>
            </a:r>
          </a:p>
          <a:p>
            <a:pPr marL="182880" indent="-182880">
              <a:spcAft>
                <a:spcPts val="600"/>
              </a:spcAft>
              <a:buAutoNum type="arabicPeriod"/>
            </a:pPr>
            <a:r>
              <a:rPr lang="en-US" dirty="0"/>
              <a:t>Click “Need help to log in” link</a:t>
            </a:r>
          </a:p>
        </p:txBody>
      </p:sp>
      <p:pic>
        <p:nvPicPr>
          <p:cNvPr id="10" name="Picture 9">
            <a:extLst>
              <a:ext uri="{FF2B5EF4-FFF2-40B4-BE49-F238E27FC236}">
                <a16:creationId xmlns:a16="http://schemas.microsoft.com/office/drawing/2014/main" id="{1670ADF3-B3D3-3A18-1B83-B4A85F407B4D}"/>
              </a:ext>
            </a:extLst>
          </p:cNvPr>
          <p:cNvPicPr>
            <a:picLocks noChangeAspect="1"/>
          </p:cNvPicPr>
          <p:nvPr/>
        </p:nvPicPr>
        <p:blipFill>
          <a:blip r:embed="rId3"/>
          <a:stretch>
            <a:fillRect/>
          </a:stretch>
        </p:blipFill>
        <p:spPr>
          <a:xfrm>
            <a:off x="402896" y="1130875"/>
            <a:ext cx="3526657" cy="2096311"/>
          </a:xfrm>
          <a:prstGeom prst="rect">
            <a:avLst/>
          </a:prstGeom>
          <a:ln>
            <a:solidFill>
              <a:schemeClr val="tx1"/>
            </a:solidFill>
          </a:ln>
        </p:spPr>
      </p:pic>
      <p:sp>
        <p:nvSpPr>
          <p:cNvPr id="11" name="Rectangle 10">
            <a:extLst>
              <a:ext uri="{FF2B5EF4-FFF2-40B4-BE49-F238E27FC236}">
                <a16:creationId xmlns:a16="http://schemas.microsoft.com/office/drawing/2014/main" id="{402834BC-7BD6-AFA6-292B-9E178E67ED29}"/>
              </a:ext>
            </a:extLst>
          </p:cNvPr>
          <p:cNvSpPr/>
          <p:nvPr/>
        </p:nvSpPr>
        <p:spPr>
          <a:xfrm>
            <a:off x="6298163" y="3405673"/>
            <a:ext cx="802433" cy="1586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926F410-460A-B7FD-EF49-4BC2ED0028A2}"/>
              </a:ext>
            </a:extLst>
          </p:cNvPr>
          <p:cNvSpPr>
            <a:spLocks noGrp="1"/>
          </p:cNvSpPr>
          <p:nvPr>
            <p:ph type="body" sz="quarter" idx="20"/>
          </p:nvPr>
        </p:nvSpPr>
        <p:spPr/>
        <p:txBody>
          <a:bodyPr/>
          <a:lstStyle/>
          <a:p>
            <a:r>
              <a:rPr lang="en-US" dirty="0">
                <a:latin typeface="+mj-lt"/>
              </a:rPr>
              <a:t>Registration Issues-Self Help</a:t>
            </a:r>
          </a:p>
        </p:txBody>
      </p:sp>
      <p:pic>
        <p:nvPicPr>
          <p:cNvPr id="14" name="Picture 13">
            <a:extLst>
              <a:ext uri="{FF2B5EF4-FFF2-40B4-BE49-F238E27FC236}">
                <a16:creationId xmlns:a16="http://schemas.microsoft.com/office/drawing/2014/main" id="{4A850EE5-BAE6-4404-7CD9-CD600CF4B57E}"/>
              </a:ext>
            </a:extLst>
          </p:cNvPr>
          <p:cNvPicPr>
            <a:picLocks noChangeAspect="1"/>
          </p:cNvPicPr>
          <p:nvPr/>
        </p:nvPicPr>
        <p:blipFill>
          <a:blip r:embed="rId4"/>
          <a:stretch>
            <a:fillRect/>
          </a:stretch>
        </p:blipFill>
        <p:spPr>
          <a:xfrm>
            <a:off x="4672830" y="691242"/>
            <a:ext cx="4068274" cy="2975578"/>
          </a:xfrm>
          <a:prstGeom prst="rect">
            <a:avLst/>
          </a:prstGeom>
        </p:spPr>
      </p:pic>
      <p:cxnSp>
        <p:nvCxnSpPr>
          <p:cNvPr id="17" name="Straight Connector 16">
            <a:extLst>
              <a:ext uri="{FF2B5EF4-FFF2-40B4-BE49-F238E27FC236}">
                <a16:creationId xmlns:a16="http://schemas.microsoft.com/office/drawing/2014/main" id="{ACE6CAD6-538B-D73D-FF89-6D59B74433FF}"/>
              </a:ext>
            </a:extLst>
          </p:cNvPr>
          <p:cNvCxnSpPr/>
          <p:nvPr/>
        </p:nvCxnSpPr>
        <p:spPr>
          <a:xfrm>
            <a:off x="4258938"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160E5C-4576-95D5-7E1F-586CCA0C3FC3}"/>
              </a:ext>
            </a:extLst>
          </p:cNvPr>
          <p:cNvSpPr txBox="1"/>
          <p:nvPr/>
        </p:nvSpPr>
        <p:spPr>
          <a:xfrm>
            <a:off x="4672830" y="3779115"/>
            <a:ext cx="4068274" cy="369332"/>
          </a:xfrm>
          <a:prstGeom prst="rect">
            <a:avLst/>
          </a:prstGeom>
          <a:noFill/>
        </p:spPr>
        <p:txBody>
          <a:bodyPr wrap="square" rtlCol="0">
            <a:spAutoFit/>
          </a:bodyPr>
          <a:lstStyle/>
          <a:p>
            <a:pPr algn="ctr"/>
            <a:r>
              <a:rPr lang="en-US" sz="1800" dirty="0"/>
              <a:t>Request a registration email</a:t>
            </a:r>
          </a:p>
        </p:txBody>
      </p:sp>
      <p:sp>
        <p:nvSpPr>
          <p:cNvPr id="20" name="Arrow: Right 19">
            <a:extLst>
              <a:ext uri="{FF2B5EF4-FFF2-40B4-BE49-F238E27FC236}">
                <a16:creationId xmlns:a16="http://schemas.microsoft.com/office/drawing/2014/main" id="{6A69859E-AB54-C10B-759D-A6B8A833ACD5}"/>
              </a:ext>
            </a:extLst>
          </p:cNvPr>
          <p:cNvSpPr/>
          <p:nvPr/>
        </p:nvSpPr>
        <p:spPr>
          <a:xfrm>
            <a:off x="4627541" y="1496309"/>
            <a:ext cx="638175"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393029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1" y="828863"/>
            <a:ext cx="4357396" cy="584775"/>
          </a:xfrm>
          <a:prstGeom prst="rect">
            <a:avLst/>
          </a:prstGeom>
          <a:noFill/>
        </p:spPr>
        <p:txBody>
          <a:bodyPr wrap="square" rtlCol="0">
            <a:spAutoFit/>
          </a:bodyPr>
          <a:lstStyle/>
          <a:p>
            <a:pPr algn="ctr"/>
            <a:r>
              <a:rPr lang="en-US" sz="1600" dirty="0"/>
              <a:t>If not on file, user gets error message. Can check what’s in the system for them.</a:t>
            </a:r>
          </a:p>
        </p:txBody>
      </p:sp>
      <p:sp>
        <p:nvSpPr>
          <p:cNvPr id="11" name="Text Placeholder 10">
            <a:extLst>
              <a:ext uri="{FF2B5EF4-FFF2-40B4-BE49-F238E27FC236}">
                <a16:creationId xmlns:a16="http://schemas.microsoft.com/office/drawing/2014/main" id="{871F4AA0-4A3F-9F45-966A-4BC85C47D796}"/>
              </a:ext>
            </a:extLst>
          </p:cNvPr>
          <p:cNvSpPr>
            <a:spLocks noGrp="1"/>
          </p:cNvSpPr>
          <p:nvPr>
            <p:ph type="body" sz="quarter" idx="20"/>
          </p:nvPr>
        </p:nvSpPr>
        <p:spPr>
          <a:xfrm>
            <a:off x="190500" y="0"/>
            <a:ext cx="8809038" cy="257175"/>
          </a:xfrm>
        </p:spPr>
        <p:txBody>
          <a:bodyPr/>
          <a:lstStyle/>
          <a:p>
            <a:r>
              <a:rPr lang="en-US" dirty="0">
                <a:latin typeface="+mj-lt"/>
              </a:rPr>
              <a:t>Getting to Registration Success</a:t>
            </a:r>
          </a:p>
        </p:txBody>
      </p:sp>
      <p:grpSp>
        <p:nvGrpSpPr>
          <p:cNvPr id="16" name="Group 15">
            <a:extLst>
              <a:ext uri="{FF2B5EF4-FFF2-40B4-BE49-F238E27FC236}">
                <a16:creationId xmlns:a16="http://schemas.microsoft.com/office/drawing/2014/main" id="{36D8AB19-BFBA-6B45-97E5-838CEB3E6C87}"/>
              </a:ext>
            </a:extLst>
          </p:cNvPr>
          <p:cNvGrpSpPr/>
          <p:nvPr/>
        </p:nvGrpSpPr>
        <p:grpSpPr>
          <a:xfrm>
            <a:off x="190501" y="1573391"/>
            <a:ext cx="4357397" cy="3124623"/>
            <a:chOff x="190501" y="1573391"/>
            <a:chExt cx="4357397" cy="3124623"/>
          </a:xfrm>
        </p:grpSpPr>
        <p:pic>
          <p:nvPicPr>
            <p:cNvPr id="7" name="Picture 6">
              <a:extLst>
                <a:ext uri="{FF2B5EF4-FFF2-40B4-BE49-F238E27FC236}">
                  <a16:creationId xmlns:a16="http://schemas.microsoft.com/office/drawing/2014/main" id="{5770A054-FE44-C606-7813-E337870613E6}"/>
                </a:ext>
              </a:extLst>
            </p:cNvPr>
            <p:cNvPicPr>
              <a:picLocks noChangeAspect="1"/>
            </p:cNvPicPr>
            <p:nvPr/>
          </p:nvPicPr>
          <p:blipFill rotWithShape="1">
            <a:blip r:embed="rId3"/>
            <a:srcRect l="3464" r="4531"/>
            <a:stretch/>
          </p:blipFill>
          <p:spPr>
            <a:xfrm>
              <a:off x="190501" y="1573391"/>
              <a:ext cx="4357397" cy="3124623"/>
            </a:xfrm>
            <a:prstGeom prst="rect">
              <a:avLst/>
            </a:prstGeom>
            <a:ln>
              <a:solidFill>
                <a:schemeClr val="tx1"/>
              </a:solidFill>
            </a:ln>
          </p:spPr>
        </p:pic>
        <p:sp>
          <p:nvSpPr>
            <p:cNvPr id="12" name="Rectangle 11">
              <a:extLst>
                <a:ext uri="{FF2B5EF4-FFF2-40B4-BE49-F238E27FC236}">
                  <a16:creationId xmlns:a16="http://schemas.microsoft.com/office/drawing/2014/main" id="{C932EDF3-72EF-15B2-7944-DAEFC48497BA}"/>
                </a:ext>
              </a:extLst>
            </p:cNvPr>
            <p:cNvSpPr/>
            <p:nvPr/>
          </p:nvSpPr>
          <p:spPr>
            <a:xfrm>
              <a:off x="1102957" y="3009087"/>
              <a:ext cx="2453951" cy="6205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E6A9A516-3F4F-C8AF-9344-834778575C6F}"/>
              </a:ext>
            </a:extLst>
          </p:cNvPr>
          <p:cNvCxnSpPr/>
          <p:nvPr/>
        </p:nvCxnSpPr>
        <p:spPr>
          <a:xfrm>
            <a:off x="4837436" y="536561"/>
            <a:ext cx="0" cy="416145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EC1594-F2E8-0539-A0D1-AD64E6B3D793}"/>
              </a:ext>
            </a:extLst>
          </p:cNvPr>
          <p:cNvPicPr>
            <a:picLocks noChangeAspect="1"/>
          </p:cNvPicPr>
          <p:nvPr/>
        </p:nvPicPr>
        <p:blipFill>
          <a:blip r:embed="rId4"/>
          <a:stretch>
            <a:fillRect/>
          </a:stretch>
        </p:blipFill>
        <p:spPr>
          <a:xfrm>
            <a:off x="4971419" y="852240"/>
            <a:ext cx="4028119" cy="1884442"/>
          </a:xfrm>
          <a:prstGeom prst="rect">
            <a:avLst/>
          </a:prstGeom>
          <a:ln>
            <a:solidFill>
              <a:schemeClr val="tx1"/>
            </a:solidFill>
          </a:ln>
        </p:spPr>
      </p:pic>
      <p:sp>
        <p:nvSpPr>
          <p:cNvPr id="17" name="TextBox 16">
            <a:extLst>
              <a:ext uri="{FF2B5EF4-FFF2-40B4-BE49-F238E27FC236}">
                <a16:creationId xmlns:a16="http://schemas.microsoft.com/office/drawing/2014/main" id="{DECE7D64-B00C-AF01-6125-6696A4DE279C}"/>
              </a:ext>
            </a:extLst>
          </p:cNvPr>
          <p:cNvSpPr txBox="1"/>
          <p:nvPr/>
        </p:nvSpPr>
        <p:spPr>
          <a:xfrm>
            <a:off x="4971419" y="3514895"/>
            <a:ext cx="4028119" cy="338554"/>
          </a:xfrm>
          <a:prstGeom prst="rect">
            <a:avLst/>
          </a:prstGeom>
          <a:noFill/>
        </p:spPr>
        <p:txBody>
          <a:bodyPr wrap="square" rtlCol="0">
            <a:spAutoFit/>
          </a:bodyPr>
          <a:lstStyle/>
          <a:p>
            <a:pPr algn="ctr"/>
            <a:r>
              <a:rPr lang="en-US" sz="1600" dirty="0"/>
              <a:t>Select your council from the drop down.</a:t>
            </a:r>
          </a:p>
        </p:txBody>
      </p:sp>
      <p:sp>
        <p:nvSpPr>
          <p:cNvPr id="18" name="Arrow: Right 17">
            <a:extLst>
              <a:ext uri="{FF2B5EF4-FFF2-40B4-BE49-F238E27FC236}">
                <a16:creationId xmlns:a16="http://schemas.microsoft.com/office/drawing/2014/main" id="{66C2B301-AACC-EEA4-7B45-FFA6BD65B093}"/>
              </a:ext>
            </a:extLst>
          </p:cNvPr>
          <p:cNvSpPr/>
          <p:nvPr/>
        </p:nvSpPr>
        <p:spPr>
          <a:xfrm rot="16200000">
            <a:off x="7550052" y="2488134"/>
            <a:ext cx="1286782"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023722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838" y="679275"/>
            <a:ext cx="5297586" cy="338554"/>
          </a:xfrm>
          <a:prstGeom prst="rect">
            <a:avLst/>
          </a:prstGeom>
          <a:noFill/>
        </p:spPr>
        <p:txBody>
          <a:bodyPr wrap="square" rtlCol="0">
            <a:spAutoFit/>
          </a:bodyPr>
          <a:lstStyle/>
          <a:p>
            <a:r>
              <a:rPr lang="en-US" sz="1600" dirty="0"/>
              <a:t>Enter Girl Scout name and troop number</a:t>
            </a:r>
          </a:p>
        </p:txBody>
      </p:sp>
      <p:sp>
        <p:nvSpPr>
          <p:cNvPr id="7" name="TextBox 6"/>
          <p:cNvSpPr txBox="1"/>
          <p:nvPr/>
        </p:nvSpPr>
        <p:spPr>
          <a:xfrm>
            <a:off x="4865587" y="2334926"/>
            <a:ext cx="4278412" cy="584775"/>
          </a:xfrm>
          <a:prstGeom prst="rect">
            <a:avLst/>
          </a:prstGeom>
          <a:noFill/>
        </p:spPr>
        <p:txBody>
          <a:bodyPr wrap="square" rtlCol="0">
            <a:spAutoFit/>
          </a:bodyPr>
          <a:lstStyle/>
          <a:p>
            <a:pPr algn="ctr"/>
            <a:r>
              <a:rPr lang="en-US" sz="1600" dirty="0"/>
              <a:t>If information provided doesn’t match anything on file, a message pops up.</a:t>
            </a:r>
          </a:p>
        </p:txBody>
      </p:sp>
      <p:grpSp>
        <p:nvGrpSpPr>
          <p:cNvPr id="10" name="Group 9">
            <a:extLst>
              <a:ext uri="{FF2B5EF4-FFF2-40B4-BE49-F238E27FC236}">
                <a16:creationId xmlns:a16="http://schemas.microsoft.com/office/drawing/2014/main" id="{954CC8F0-DDDF-6CE7-B40D-E8891334E811}"/>
              </a:ext>
            </a:extLst>
          </p:cNvPr>
          <p:cNvGrpSpPr/>
          <p:nvPr/>
        </p:nvGrpSpPr>
        <p:grpSpPr>
          <a:xfrm>
            <a:off x="153579" y="1085300"/>
            <a:ext cx="4509478" cy="2972900"/>
            <a:chOff x="62522" y="1571108"/>
            <a:chExt cx="5432004" cy="3440517"/>
          </a:xfrm>
        </p:grpSpPr>
        <p:pic>
          <p:nvPicPr>
            <p:cNvPr id="8" name="Picture 7">
              <a:extLst>
                <a:ext uri="{FF2B5EF4-FFF2-40B4-BE49-F238E27FC236}">
                  <a16:creationId xmlns:a16="http://schemas.microsoft.com/office/drawing/2014/main" id="{30EB09E2-8F13-CD47-C9F2-E20B1E545D6C}"/>
                </a:ext>
              </a:extLst>
            </p:cNvPr>
            <p:cNvPicPr>
              <a:picLocks noChangeAspect="1"/>
            </p:cNvPicPr>
            <p:nvPr/>
          </p:nvPicPr>
          <p:blipFill>
            <a:blip r:embed="rId3"/>
            <a:stretch>
              <a:fillRect/>
            </a:stretch>
          </p:blipFill>
          <p:spPr>
            <a:xfrm>
              <a:off x="62522" y="1571108"/>
              <a:ext cx="5432004" cy="3440517"/>
            </a:xfrm>
            <a:prstGeom prst="rect">
              <a:avLst/>
            </a:prstGeom>
            <a:ln>
              <a:solidFill>
                <a:schemeClr val="tx1"/>
              </a:solidFill>
            </a:ln>
          </p:spPr>
        </p:pic>
        <p:sp>
          <p:nvSpPr>
            <p:cNvPr id="9" name="Rectangle 8">
              <a:extLst>
                <a:ext uri="{FF2B5EF4-FFF2-40B4-BE49-F238E27FC236}">
                  <a16:creationId xmlns:a16="http://schemas.microsoft.com/office/drawing/2014/main" id="{EC8DDB84-53AA-9C84-08E5-0B36B7E9CE6C}"/>
                </a:ext>
              </a:extLst>
            </p:cNvPr>
            <p:cNvSpPr/>
            <p:nvPr/>
          </p:nvSpPr>
          <p:spPr>
            <a:xfrm>
              <a:off x="1940767" y="2926062"/>
              <a:ext cx="114766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Council Name</a:t>
              </a:r>
            </a:p>
          </p:txBody>
        </p:sp>
      </p:grpSp>
      <p:pic>
        <p:nvPicPr>
          <p:cNvPr id="12" name="Picture 11">
            <a:extLst>
              <a:ext uri="{FF2B5EF4-FFF2-40B4-BE49-F238E27FC236}">
                <a16:creationId xmlns:a16="http://schemas.microsoft.com/office/drawing/2014/main" id="{F2B0C71B-A97D-DB32-6B6C-9F8AF7E6F253}"/>
              </a:ext>
            </a:extLst>
          </p:cNvPr>
          <p:cNvPicPr>
            <a:picLocks noChangeAspect="1"/>
          </p:cNvPicPr>
          <p:nvPr/>
        </p:nvPicPr>
        <p:blipFill>
          <a:blip r:embed="rId4"/>
          <a:stretch>
            <a:fillRect/>
          </a:stretch>
        </p:blipFill>
        <p:spPr>
          <a:xfrm>
            <a:off x="4865587" y="3103775"/>
            <a:ext cx="4124834" cy="1650838"/>
          </a:xfrm>
          <a:prstGeom prst="rect">
            <a:avLst/>
          </a:prstGeom>
        </p:spPr>
      </p:pic>
      <p:sp>
        <p:nvSpPr>
          <p:cNvPr id="13" name="Text Placeholder 12">
            <a:extLst>
              <a:ext uri="{FF2B5EF4-FFF2-40B4-BE49-F238E27FC236}">
                <a16:creationId xmlns:a16="http://schemas.microsoft.com/office/drawing/2014/main" id="{B1949092-F7A3-5405-11D9-EBE245FD525D}"/>
              </a:ext>
            </a:extLst>
          </p:cNvPr>
          <p:cNvSpPr>
            <a:spLocks noGrp="1"/>
          </p:cNvSpPr>
          <p:nvPr>
            <p:ph type="body" sz="quarter" idx="20"/>
          </p:nvPr>
        </p:nvSpPr>
        <p:spPr/>
        <p:txBody>
          <a:bodyPr/>
          <a:lstStyle/>
          <a:p>
            <a:r>
              <a:rPr lang="en-US" dirty="0">
                <a:latin typeface="+mj-lt"/>
              </a:rPr>
              <a:t>Getting to Registration Success</a:t>
            </a:r>
          </a:p>
        </p:txBody>
      </p:sp>
    </p:spTree>
    <p:extLst>
      <p:ext uri="{BB962C8B-B14F-4D97-AF65-F5344CB8AC3E}">
        <p14:creationId xmlns:p14="http://schemas.microsoft.com/office/powerpoint/2010/main" val="3438621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070" y="517255"/>
            <a:ext cx="8888930" cy="338554"/>
          </a:xfrm>
          <a:prstGeom prst="rect">
            <a:avLst/>
          </a:prstGeom>
          <a:noFill/>
        </p:spPr>
        <p:txBody>
          <a:bodyPr wrap="square" rtlCol="0">
            <a:spAutoFit/>
          </a:bodyPr>
          <a:lstStyle/>
          <a:p>
            <a:r>
              <a:rPr lang="en-US" sz="1600" dirty="0"/>
              <a:t>If the girl and parent info is in DOC, the information appears and can be updated if necessary. </a:t>
            </a:r>
          </a:p>
        </p:txBody>
      </p:sp>
      <p:sp>
        <p:nvSpPr>
          <p:cNvPr id="9" name="Text Placeholder 8">
            <a:extLst>
              <a:ext uri="{FF2B5EF4-FFF2-40B4-BE49-F238E27FC236}">
                <a16:creationId xmlns:a16="http://schemas.microsoft.com/office/drawing/2014/main" id="{0F27B1DD-81CC-9037-1E0B-68F20665719A}"/>
              </a:ext>
            </a:extLst>
          </p:cNvPr>
          <p:cNvSpPr>
            <a:spLocks noGrp="1"/>
          </p:cNvSpPr>
          <p:nvPr>
            <p:ph type="body" sz="quarter" idx="20"/>
          </p:nvPr>
        </p:nvSpPr>
        <p:spPr/>
        <p:txBody>
          <a:bodyPr/>
          <a:lstStyle/>
          <a:p>
            <a:r>
              <a:rPr lang="en-US" dirty="0">
                <a:latin typeface="+mj-lt"/>
              </a:rPr>
              <a:t>Getting to Registration Success</a:t>
            </a:r>
          </a:p>
        </p:txBody>
      </p:sp>
      <p:sp>
        <p:nvSpPr>
          <p:cNvPr id="11" name="TextBox 10">
            <a:extLst>
              <a:ext uri="{FF2B5EF4-FFF2-40B4-BE49-F238E27FC236}">
                <a16:creationId xmlns:a16="http://schemas.microsoft.com/office/drawing/2014/main" id="{9163CF71-7948-D0FF-05E5-74E563C8FF12}"/>
              </a:ext>
            </a:extLst>
          </p:cNvPr>
          <p:cNvSpPr txBox="1"/>
          <p:nvPr/>
        </p:nvSpPr>
        <p:spPr>
          <a:xfrm>
            <a:off x="7002779" y="1253192"/>
            <a:ext cx="1333501" cy="2637115"/>
          </a:xfrm>
          <a:prstGeom prst="flowChartOffpageConnector">
            <a:avLst/>
          </a:prstGeom>
          <a:solidFill>
            <a:srgbClr val="FFC000"/>
          </a:solidFill>
          <a:ln>
            <a:solidFill>
              <a:srgbClr val="FFC000"/>
            </a:solidFill>
          </a:ln>
        </p:spPr>
        <p:txBody>
          <a:bodyPr wrap="square" rtlCol="0">
            <a:spAutoFit/>
          </a:bodyPr>
          <a:lstStyle/>
          <a:p>
            <a:pPr algn="ctr"/>
            <a:r>
              <a:rPr lang="en-US" sz="1100" dirty="0"/>
              <a:t>Note! If user is also a volunteer, they can not update their details here. A message will pop up to let them know they need to update their information in their baker’s system. </a:t>
            </a:r>
          </a:p>
        </p:txBody>
      </p:sp>
      <p:grpSp>
        <p:nvGrpSpPr>
          <p:cNvPr id="4" name="Group 3">
            <a:extLst>
              <a:ext uri="{FF2B5EF4-FFF2-40B4-BE49-F238E27FC236}">
                <a16:creationId xmlns:a16="http://schemas.microsoft.com/office/drawing/2014/main" id="{5EE38B36-2405-DA89-F21B-C78C3D3391EE}"/>
              </a:ext>
            </a:extLst>
          </p:cNvPr>
          <p:cNvGrpSpPr/>
          <p:nvPr/>
        </p:nvGrpSpPr>
        <p:grpSpPr>
          <a:xfrm>
            <a:off x="2628788" y="1043317"/>
            <a:ext cx="3886424" cy="3056866"/>
            <a:chOff x="2628788" y="1536201"/>
            <a:chExt cx="3886424" cy="3056866"/>
          </a:xfrm>
        </p:grpSpPr>
        <p:pic>
          <p:nvPicPr>
            <p:cNvPr id="8" name="Picture 7">
              <a:extLst>
                <a:ext uri="{FF2B5EF4-FFF2-40B4-BE49-F238E27FC236}">
                  <a16:creationId xmlns:a16="http://schemas.microsoft.com/office/drawing/2014/main" id="{0C1A0EBA-3D2D-3C94-A202-E4CCC0CA98A3}"/>
                </a:ext>
              </a:extLst>
            </p:cNvPr>
            <p:cNvPicPr>
              <a:picLocks noChangeAspect="1"/>
            </p:cNvPicPr>
            <p:nvPr/>
          </p:nvPicPr>
          <p:blipFill>
            <a:blip r:embed="rId3"/>
            <a:stretch>
              <a:fillRect/>
            </a:stretch>
          </p:blipFill>
          <p:spPr>
            <a:xfrm>
              <a:off x="2628788" y="1536201"/>
              <a:ext cx="3886424" cy="3056866"/>
            </a:xfrm>
            <a:prstGeom prst="rect">
              <a:avLst/>
            </a:prstGeom>
            <a:ln>
              <a:solidFill>
                <a:schemeClr val="tx1"/>
              </a:solidFill>
            </a:ln>
          </p:spPr>
        </p:pic>
        <p:sp>
          <p:nvSpPr>
            <p:cNvPr id="14" name="Oval 13">
              <a:extLst>
                <a:ext uri="{FF2B5EF4-FFF2-40B4-BE49-F238E27FC236}">
                  <a16:creationId xmlns:a16="http://schemas.microsoft.com/office/drawing/2014/main" id="{219F4A73-F526-66D1-6CEC-CEDE0A7512E4}"/>
                </a:ext>
              </a:extLst>
            </p:cNvPr>
            <p:cNvSpPr/>
            <p:nvPr/>
          </p:nvSpPr>
          <p:spPr>
            <a:xfrm>
              <a:off x="4177431" y="3765922"/>
              <a:ext cx="1595534" cy="49024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961217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42694"/>
            <a:ext cx="8130386" cy="338554"/>
          </a:xfrm>
          <a:prstGeom prst="rect">
            <a:avLst/>
          </a:prstGeom>
          <a:noFill/>
        </p:spPr>
        <p:txBody>
          <a:bodyPr wrap="square" rtlCol="0">
            <a:spAutoFit/>
          </a:bodyPr>
          <a:lstStyle/>
          <a:p>
            <a:r>
              <a:rPr lang="en-US" sz="1600" dirty="0"/>
              <a:t>Update details and submit the changes. Council needs to approve the updates.</a:t>
            </a:r>
          </a:p>
        </p:txBody>
      </p:sp>
      <p:sp>
        <p:nvSpPr>
          <p:cNvPr id="9" name="TextBox 8"/>
          <p:cNvSpPr txBox="1"/>
          <p:nvPr/>
        </p:nvSpPr>
        <p:spPr>
          <a:xfrm>
            <a:off x="5072702" y="3145789"/>
            <a:ext cx="3643541" cy="584775"/>
          </a:xfrm>
          <a:prstGeom prst="rect">
            <a:avLst/>
          </a:prstGeom>
          <a:noFill/>
        </p:spPr>
        <p:txBody>
          <a:bodyPr wrap="square" rtlCol="0">
            <a:spAutoFit/>
          </a:bodyPr>
          <a:lstStyle/>
          <a:p>
            <a:r>
              <a:rPr lang="en-US" sz="1600" dirty="0"/>
              <a:t>Warning if more than one girl will be updated</a:t>
            </a:r>
          </a:p>
        </p:txBody>
      </p:sp>
      <p:pic>
        <p:nvPicPr>
          <p:cNvPr id="10" name="Picture 9">
            <a:extLst>
              <a:ext uri="{FF2B5EF4-FFF2-40B4-BE49-F238E27FC236}">
                <a16:creationId xmlns:a16="http://schemas.microsoft.com/office/drawing/2014/main" id="{8478F803-EDD8-81CF-C998-5A1F83E10BCD}"/>
              </a:ext>
            </a:extLst>
          </p:cNvPr>
          <p:cNvPicPr>
            <a:picLocks noChangeAspect="1"/>
          </p:cNvPicPr>
          <p:nvPr/>
        </p:nvPicPr>
        <p:blipFill>
          <a:blip r:embed="rId3"/>
          <a:stretch>
            <a:fillRect/>
          </a:stretch>
        </p:blipFill>
        <p:spPr>
          <a:xfrm>
            <a:off x="190500" y="1117236"/>
            <a:ext cx="4497878" cy="3270618"/>
          </a:xfrm>
          <a:prstGeom prst="rect">
            <a:avLst/>
          </a:prstGeom>
          <a:ln>
            <a:solidFill>
              <a:schemeClr val="tx1"/>
            </a:solidFill>
          </a:ln>
        </p:spPr>
      </p:pic>
      <p:sp>
        <p:nvSpPr>
          <p:cNvPr id="11" name="Text Placeholder 10">
            <a:extLst>
              <a:ext uri="{FF2B5EF4-FFF2-40B4-BE49-F238E27FC236}">
                <a16:creationId xmlns:a16="http://schemas.microsoft.com/office/drawing/2014/main" id="{EFFAB249-989B-B334-DE37-F2EB3231DF99}"/>
              </a:ext>
            </a:extLst>
          </p:cNvPr>
          <p:cNvSpPr>
            <a:spLocks noGrp="1"/>
          </p:cNvSpPr>
          <p:nvPr>
            <p:ph type="body" sz="quarter" idx="20"/>
          </p:nvPr>
        </p:nvSpPr>
        <p:spPr/>
        <p:txBody>
          <a:bodyPr/>
          <a:lstStyle/>
          <a:p>
            <a:r>
              <a:rPr lang="en-US" dirty="0">
                <a:latin typeface="+mj-lt"/>
              </a:rPr>
              <a:t>Getting to Registration Success</a:t>
            </a:r>
          </a:p>
        </p:txBody>
      </p:sp>
      <p:pic>
        <p:nvPicPr>
          <p:cNvPr id="13" name="Picture 12">
            <a:extLst>
              <a:ext uri="{FF2B5EF4-FFF2-40B4-BE49-F238E27FC236}">
                <a16:creationId xmlns:a16="http://schemas.microsoft.com/office/drawing/2014/main" id="{476FCFDD-6BA5-E57B-4CCB-B4B909A9249D}"/>
              </a:ext>
            </a:extLst>
          </p:cNvPr>
          <p:cNvPicPr>
            <a:picLocks noChangeAspect="1"/>
          </p:cNvPicPr>
          <p:nvPr/>
        </p:nvPicPr>
        <p:blipFill>
          <a:blip r:embed="rId4"/>
          <a:stretch>
            <a:fillRect/>
          </a:stretch>
        </p:blipFill>
        <p:spPr>
          <a:xfrm>
            <a:off x="4890624" y="1823246"/>
            <a:ext cx="3928255" cy="1186555"/>
          </a:xfrm>
          <a:prstGeom prst="rect">
            <a:avLst/>
          </a:prstGeom>
          <a:ln>
            <a:solidFill>
              <a:schemeClr val="tx1"/>
            </a:solidFill>
          </a:ln>
        </p:spPr>
      </p:pic>
    </p:spTree>
    <p:extLst>
      <p:ext uri="{BB962C8B-B14F-4D97-AF65-F5344CB8AC3E}">
        <p14:creationId xmlns:p14="http://schemas.microsoft.com/office/powerpoint/2010/main" val="433519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3</a:t>
            </a:fld>
            <a:endParaRPr lang="en-US" dirty="0"/>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t>©2021 Girl Scouts of the USA. All Rights Reserved.  Not for public distribution.</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Dashboard</a:t>
            </a:r>
          </a:p>
        </p:txBody>
      </p:sp>
    </p:spTree>
    <p:extLst>
      <p:ext uri="{BB962C8B-B14F-4D97-AF65-F5344CB8AC3E}">
        <p14:creationId xmlns:p14="http://schemas.microsoft.com/office/powerpoint/2010/main" val="113905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02B9E3-5752-BEC7-067A-A785A7122D70}"/>
              </a:ext>
            </a:extLst>
          </p:cNvPr>
          <p:cNvSpPr>
            <a:spLocks noGrp="1"/>
          </p:cNvSpPr>
          <p:nvPr>
            <p:ph type="sldNum" sz="quarter" idx="12"/>
          </p:nvPr>
        </p:nvSpPr>
        <p:spPr/>
        <p:txBody>
          <a:bodyPr/>
          <a:lstStyle/>
          <a:p>
            <a:fld id="{7691CCDB-B024-8747-B233-CAD1CBC7A901}" type="slidenum">
              <a:rPr lang="en-US" smtClean="0"/>
              <a:pPr/>
              <a:t>4</a:t>
            </a:fld>
            <a:endParaRPr lang="en-US" dirty="0"/>
          </a:p>
        </p:txBody>
      </p:sp>
      <p:sp>
        <p:nvSpPr>
          <p:cNvPr id="3" name="Text Placeholder 2">
            <a:extLst>
              <a:ext uri="{FF2B5EF4-FFF2-40B4-BE49-F238E27FC236}">
                <a16:creationId xmlns:a16="http://schemas.microsoft.com/office/drawing/2014/main" id="{F069E1EF-9DB8-41E3-24DF-AE418702B758}"/>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3714FBAB-621B-FA3F-5C55-F43825ED46D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6" name="Picture 5">
            <a:extLst>
              <a:ext uri="{FF2B5EF4-FFF2-40B4-BE49-F238E27FC236}">
                <a16:creationId xmlns:a16="http://schemas.microsoft.com/office/drawing/2014/main" id="{47C42A7E-47D7-DF75-E56C-80966B3A85C7}"/>
              </a:ext>
            </a:extLst>
          </p:cNvPr>
          <p:cNvPicPr>
            <a:picLocks noChangeAspect="1"/>
          </p:cNvPicPr>
          <p:nvPr/>
        </p:nvPicPr>
        <p:blipFill>
          <a:blip r:embed="rId3"/>
          <a:stretch>
            <a:fillRect/>
          </a:stretch>
        </p:blipFill>
        <p:spPr>
          <a:xfrm>
            <a:off x="876300" y="756945"/>
            <a:ext cx="7391400" cy="1143000"/>
          </a:xfrm>
          <a:prstGeom prst="rect">
            <a:avLst/>
          </a:prstGeom>
          <a:ln>
            <a:solidFill>
              <a:schemeClr val="tx1"/>
            </a:solidFill>
          </a:ln>
        </p:spPr>
      </p:pic>
      <p:pic>
        <p:nvPicPr>
          <p:cNvPr id="10" name="Picture 9">
            <a:extLst>
              <a:ext uri="{FF2B5EF4-FFF2-40B4-BE49-F238E27FC236}">
                <a16:creationId xmlns:a16="http://schemas.microsoft.com/office/drawing/2014/main" id="{9FD9FA56-79D5-5423-69A5-D6D9442834E6}"/>
              </a:ext>
            </a:extLst>
          </p:cNvPr>
          <p:cNvPicPr>
            <a:picLocks noChangeAspect="1"/>
          </p:cNvPicPr>
          <p:nvPr/>
        </p:nvPicPr>
        <p:blipFill>
          <a:blip r:embed="rId4"/>
          <a:stretch>
            <a:fillRect/>
          </a:stretch>
        </p:blipFill>
        <p:spPr>
          <a:xfrm>
            <a:off x="833015" y="2656078"/>
            <a:ext cx="7524750" cy="1381125"/>
          </a:xfrm>
          <a:prstGeom prst="rect">
            <a:avLst/>
          </a:prstGeom>
          <a:ln>
            <a:solidFill>
              <a:schemeClr val="tx1"/>
            </a:solidFill>
          </a:ln>
        </p:spPr>
      </p:pic>
      <p:sp>
        <p:nvSpPr>
          <p:cNvPr id="11" name="Arrow: Left 10">
            <a:extLst>
              <a:ext uri="{FF2B5EF4-FFF2-40B4-BE49-F238E27FC236}">
                <a16:creationId xmlns:a16="http://schemas.microsoft.com/office/drawing/2014/main" id="{6B9CE765-7810-D8C3-3579-64FFE022B202}"/>
              </a:ext>
            </a:extLst>
          </p:cNvPr>
          <p:cNvSpPr/>
          <p:nvPr/>
        </p:nvSpPr>
        <p:spPr>
          <a:xfrm>
            <a:off x="8042426" y="1071853"/>
            <a:ext cx="1013149" cy="513183"/>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4184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C2A86-6D7F-1A8D-50BA-890FFC88114B}"/>
              </a:ext>
            </a:extLst>
          </p:cNvPr>
          <p:cNvSpPr>
            <a:spLocks noGrp="1"/>
          </p:cNvSpPr>
          <p:nvPr>
            <p:ph type="sldNum" sz="quarter" idx="12"/>
          </p:nvPr>
        </p:nvSpPr>
        <p:spPr/>
        <p:txBody>
          <a:bodyPr/>
          <a:lstStyle/>
          <a:p>
            <a:fld id="{7691CCDB-B024-8747-B233-CAD1CBC7A901}" type="slidenum">
              <a:rPr lang="en-US" smtClean="0"/>
              <a:pPr/>
              <a:t>5</a:t>
            </a:fld>
            <a:endParaRPr lang="en-US" dirty="0"/>
          </a:p>
        </p:txBody>
      </p:sp>
      <p:sp>
        <p:nvSpPr>
          <p:cNvPr id="3" name="Text Placeholder 2">
            <a:extLst>
              <a:ext uri="{FF2B5EF4-FFF2-40B4-BE49-F238E27FC236}">
                <a16:creationId xmlns:a16="http://schemas.microsoft.com/office/drawing/2014/main" id="{EEAFF38E-1AF1-EFFA-3B3E-BA97DA031006}"/>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B4A04F42-A2CA-514B-7CEB-A7AB9EDFBE5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13" name="Picture 12">
            <a:extLst>
              <a:ext uri="{FF2B5EF4-FFF2-40B4-BE49-F238E27FC236}">
                <a16:creationId xmlns:a16="http://schemas.microsoft.com/office/drawing/2014/main" id="{A0726390-D8C2-AB07-7361-BB7FE0F9B6BD}"/>
              </a:ext>
            </a:extLst>
          </p:cNvPr>
          <p:cNvPicPr>
            <a:picLocks noChangeAspect="1"/>
          </p:cNvPicPr>
          <p:nvPr/>
        </p:nvPicPr>
        <p:blipFill>
          <a:blip r:embed="rId3"/>
          <a:stretch>
            <a:fillRect/>
          </a:stretch>
        </p:blipFill>
        <p:spPr>
          <a:xfrm>
            <a:off x="2379307" y="382556"/>
            <a:ext cx="4562407" cy="4233813"/>
          </a:xfrm>
          <a:prstGeom prst="rect">
            <a:avLst/>
          </a:prstGeom>
          <a:ln>
            <a:noFill/>
          </a:ln>
        </p:spPr>
      </p:pic>
      <p:sp>
        <p:nvSpPr>
          <p:cNvPr id="14" name="Flowchart: Off-page Connector 13">
            <a:extLst>
              <a:ext uri="{FF2B5EF4-FFF2-40B4-BE49-F238E27FC236}">
                <a16:creationId xmlns:a16="http://schemas.microsoft.com/office/drawing/2014/main" id="{DF2F0CBF-8711-19A8-BA65-4B194DF36084}"/>
              </a:ext>
            </a:extLst>
          </p:cNvPr>
          <p:cNvSpPr/>
          <p:nvPr/>
        </p:nvSpPr>
        <p:spPr>
          <a:xfrm>
            <a:off x="895348" y="630217"/>
            <a:ext cx="1202286" cy="1466657"/>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effectLst/>
                <a:ea typeface="MS Gothic" panose="020B0609070205080204" pitchFamily="49" charset="-128"/>
                <a:cs typeface="Times New Roman" panose="02020603050405020304" pitchFamily="18" charset="0"/>
              </a:rPr>
              <a:t>Troop </a:t>
            </a:r>
            <a:r>
              <a:rPr lang="en-US" sz="1100" dirty="0">
                <a:solidFill>
                  <a:schemeClr val="tx1"/>
                </a:solidFill>
                <a:ea typeface="MS Gothic" panose="020B0609070205080204" pitchFamily="49" charset="-128"/>
                <a:cs typeface="Times New Roman" panose="02020603050405020304" pitchFamily="18" charset="0"/>
              </a:rPr>
              <a:t>links setup and troop links.</a:t>
            </a:r>
            <a:endParaRPr lang="en-US" sz="1100" dirty="0">
              <a:solidFill>
                <a:schemeClr val="tx1"/>
              </a:solidFill>
              <a:effectLst/>
              <a:ea typeface="MS Gothic" panose="020B0609070205080204" pitchFamily="49" charset="-128"/>
              <a:cs typeface="Times New Roman" panose="02020603050405020304" pitchFamily="18" charset="0"/>
            </a:endParaRPr>
          </a:p>
          <a:p>
            <a:pPr algn="ctr"/>
            <a:endParaRPr lang="en-US" dirty="0"/>
          </a:p>
        </p:txBody>
      </p:sp>
      <p:sp>
        <p:nvSpPr>
          <p:cNvPr id="15" name="Flowchart: Off-page Connector 14">
            <a:extLst>
              <a:ext uri="{FF2B5EF4-FFF2-40B4-BE49-F238E27FC236}">
                <a16:creationId xmlns:a16="http://schemas.microsoft.com/office/drawing/2014/main" id="{99A5F741-5130-6838-EFE9-FC14FADB2BB3}"/>
              </a:ext>
            </a:extLst>
          </p:cNvPr>
          <p:cNvSpPr/>
          <p:nvPr/>
        </p:nvSpPr>
        <p:spPr>
          <a:xfrm>
            <a:off x="895348" y="2571750"/>
            <a:ext cx="1202286" cy="1828800"/>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r>
              <a:rPr lang="en-US" sz="1100" dirty="0">
                <a:solidFill>
                  <a:sysClr val="windowText" lastClr="000000"/>
                </a:solidFill>
                <a:effectLst/>
                <a:ea typeface="MS Gothic" panose="020B0609070205080204" pitchFamily="49" charset="-128"/>
                <a:cs typeface="Times New Roman" panose="02020603050405020304" pitchFamily="18" charset="0"/>
              </a:rPr>
              <a:t>Troop sales </a:t>
            </a:r>
            <a:r>
              <a:rPr lang="en-US" sz="1100" dirty="0">
                <a:solidFill>
                  <a:sysClr val="windowText" lastClr="000000"/>
                </a:solidFill>
                <a:ea typeface="MS Gothic" panose="020B0609070205080204" pitchFamily="49" charset="-128"/>
                <a:cs typeface="Times New Roman" panose="02020603050405020304" pitchFamily="18" charset="0"/>
              </a:rPr>
              <a:t>d</a:t>
            </a:r>
            <a:r>
              <a:rPr lang="en-US" sz="1100" dirty="0">
                <a:solidFill>
                  <a:sysClr val="windowText" lastClr="000000"/>
                </a:solidFill>
                <a:effectLst/>
                <a:ea typeface="MS Gothic" panose="020B0609070205080204" pitchFamily="49" charset="-128"/>
                <a:cs typeface="Times New Roman" panose="02020603050405020304" pitchFamily="18" charset="0"/>
              </a:rPr>
              <a:t>ata and send a Cheer to a Girl Scout in your troop. </a:t>
            </a:r>
          </a:p>
          <a:p>
            <a:pPr algn="ctr"/>
            <a:endParaRPr lang="en-US" dirty="0">
              <a:solidFill>
                <a:sysClr val="windowText" lastClr="000000"/>
              </a:solidFill>
            </a:endParaRPr>
          </a:p>
        </p:txBody>
      </p:sp>
      <p:sp>
        <p:nvSpPr>
          <p:cNvPr id="16" name="Flowchart: Off-page Connector 15">
            <a:extLst>
              <a:ext uri="{FF2B5EF4-FFF2-40B4-BE49-F238E27FC236}">
                <a16:creationId xmlns:a16="http://schemas.microsoft.com/office/drawing/2014/main" id="{F0978878-1308-7CBD-7952-380A0EE66C12}"/>
              </a:ext>
            </a:extLst>
          </p:cNvPr>
          <p:cNvSpPr/>
          <p:nvPr/>
        </p:nvSpPr>
        <p:spPr>
          <a:xfrm>
            <a:off x="7319865" y="630217"/>
            <a:ext cx="1252728" cy="1654031"/>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effectLst/>
              <a:ea typeface="MS Gothic" panose="020B0609070205080204" pitchFamily="49" charset="-128"/>
              <a:cs typeface="Times New Roman" panose="02020603050405020304" pitchFamily="18" charset="0"/>
            </a:endParaRPr>
          </a:p>
          <a:p>
            <a:pPr algn="ctr"/>
            <a:r>
              <a:rPr lang="en-US" sz="1100" dirty="0">
                <a:solidFill>
                  <a:schemeClr val="tx1"/>
                </a:solidFill>
                <a:effectLst/>
                <a:ea typeface="MS Gothic" panose="020B0609070205080204" pitchFamily="49" charset="-128"/>
                <a:cs typeface="Times New Roman" panose="02020603050405020304" pitchFamily="18" charset="0"/>
              </a:rPr>
              <a:t>See if your troop link or any Girl Scouts in your troop have an order to approve.</a:t>
            </a:r>
          </a:p>
          <a:p>
            <a:pPr algn="ctr"/>
            <a:endParaRPr lang="en-US" dirty="0">
              <a:solidFill>
                <a:sysClr val="windowText" lastClr="000000"/>
              </a:solidFill>
            </a:endParaRPr>
          </a:p>
        </p:txBody>
      </p:sp>
      <p:sp>
        <p:nvSpPr>
          <p:cNvPr id="17" name="Flowchart: Off-page Connector 16">
            <a:extLst>
              <a:ext uri="{FF2B5EF4-FFF2-40B4-BE49-F238E27FC236}">
                <a16:creationId xmlns:a16="http://schemas.microsoft.com/office/drawing/2014/main" id="{6147A93B-2ADD-0FCE-1A55-DB9D6028A005}"/>
              </a:ext>
            </a:extLst>
          </p:cNvPr>
          <p:cNvSpPr/>
          <p:nvPr/>
        </p:nvSpPr>
        <p:spPr>
          <a:xfrm>
            <a:off x="7319865" y="2608688"/>
            <a:ext cx="1250302" cy="1754924"/>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sz="1300" dirty="0">
              <a:solidFill>
                <a:sysClr val="windowText" lastClr="000000"/>
              </a:solidFill>
              <a:ea typeface="MS Gothic" panose="020B0609070205080204" pitchFamily="49" charset="-128"/>
              <a:cs typeface="Times New Roman" panose="02020603050405020304" pitchFamily="18" charset="0"/>
            </a:endParaRPr>
          </a:p>
          <a:p>
            <a:pPr algn="ctr"/>
            <a:r>
              <a:rPr lang="en-US" sz="1100" dirty="0">
                <a:solidFill>
                  <a:sysClr val="windowText" lastClr="000000"/>
                </a:solidFill>
                <a:ea typeface="MS Gothic" panose="020B0609070205080204" pitchFamily="49" charset="-128"/>
                <a:cs typeface="Times New Roman" panose="02020603050405020304" pitchFamily="18" charset="0"/>
              </a:rPr>
              <a:t>N</a:t>
            </a:r>
            <a:r>
              <a:rPr lang="en-US" sz="1100" dirty="0">
                <a:solidFill>
                  <a:sysClr val="windowText" lastClr="000000"/>
                </a:solidFill>
                <a:effectLst/>
                <a:ea typeface="MS Gothic" panose="020B0609070205080204" pitchFamily="49" charset="-128"/>
                <a:cs typeface="Times New Roman" panose="02020603050405020304" pitchFamily="18" charset="0"/>
              </a:rPr>
              <a:t>eed to re</a:t>
            </a:r>
            <a:r>
              <a:rPr lang="en-US" sz="1100" dirty="0">
                <a:solidFill>
                  <a:sysClr val="windowText" lastClr="000000"/>
                </a:solidFill>
                <a:ea typeface="MS Gothic" panose="020B0609070205080204" pitchFamily="49" charset="-128"/>
                <a:cs typeface="Times New Roman" panose="02020603050405020304" pitchFamily="18" charset="0"/>
              </a:rPr>
              <a:t>quest girl reward selections earlier than the council date? Change it here.</a:t>
            </a:r>
            <a:endParaRPr lang="en-US" sz="1100" dirty="0">
              <a:solidFill>
                <a:sysClr val="windowText" lastClr="000000"/>
              </a:solidFill>
              <a:effectLst/>
              <a:ea typeface="MS Gothic" panose="020B0609070205080204" pitchFamily="49" charset="-128"/>
              <a:cs typeface="Times New Roman" panose="02020603050405020304" pitchFamily="18" charset="0"/>
            </a:endParaRPr>
          </a:p>
          <a:p>
            <a:pPr algn="ctr"/>
            <a:endParaRPr lang="en-US" dirty="0">
              <a:solidFill>
                <a:sysClr val="windowText" lastClr="000000"/>
              </a:solidFill>
            </a:endParaRPr>
          </a:p>
        </p:txBody>
      </p:sp>
    </p:spTree>
    <p:extLst>
      <p:ext uri="{BB962C8B-B14F-4D97-AF65-F5344CB8AC3E}">
        <p14:creationId xmlns:p14="http://schemas.microsoft.com/office/powerpoint/2010/main" val="33426487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815A9C-96DB-DD52-827C-1ED8F6CEC27C}"/>
              </a:ext>
            </a:extLst>
          </p:cNvPr>
          <p:cNvSpPr>
            <a:spLocks noGrp="1"/>
          </p:cNvSpPr>
          <p:nvPr>
            <p:ph type="sldNum" sz="quarter" idx="12"/>
          </p:nvPr>
        </p:nvSpPr>
        <p:spPr/>
        <p:txBody>
          <a:bodyPr/>
          <a:lstStyle/>
          <a:p>
            <a:fld id="{7691CCDB-B024-8747-B233-CAD1CBC7A901}" type="slidenum">
              <a:rPr lang="en-US" smtClean="0"/>
              <a:pPr/>
              <a:t>6</a:t>
            </a:fld>
            <a:endParaRPr lang="en-US" dirty="0"/>
          </a:p>
        </p:txBody>
      </p:sp>
      <p:sp>
        <p:nvSpPr>
          <p:cNvPr id="3" name="Text Placeholder 2">
            <a:extLst>
              <a:ext uri="{FF2B5EF4-FFF2-40B4-BE49-F238E27FC236}">
                <a16:creationId xmlns:a16="http://schemas.microsoft.com/office/drawing/2014/main" id="{4A7B2CD0-40F5-4B61-B1F4-F521651ED291}"/>
              </a:ext>
            </a:extLst>
          </p:cNvPr>
          <p:cNvSpPr>
            <a:spLocks noGrp="1"/>
          </p:cNvSpPr>
          <p:nvPr>
            <p:ph type="body" sz="quarter" idx="20"/>
          </p:nvPr>
        </p:nvSpPr>
        <p:spPr/>
        <p:txBody>
          <a:bodyPr/>
          <a:lstStyle/>
          <a:p>
            <a:r>
              <a:rPr lang="en-US" dirty="0">
                <a:latin typeface="+mn-lt"/>
              </a:rPr>
              <a:t>Dashboard</a:t>
            </a:r>
          </a:p>
        </p:txBody>
      </p:sp>
      <p:sp>
        <p:nvSpPr>
          <p:cNvPr id="4" name="Footer Placeholder 3">
            <a:extLst>
              <a:ext uri="{FF2B5EF4-FFF2-40B4-BE49-F238E27FC236}">
                <a16:creationId xmlns:a16="http://schemas.microsoft.com/office/drawing/2014/main" id="{DBB3AB00-057C-1855-2305-9F1D4B7B758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Picture 7">
            <a:extLst>
              <a:ext uri="{FF2B5EF4-FFF2-40B4-BE49-F238E27FC236}">
                <a16:creationId xmlns:a16="http://schemas.microsoft.com/office/drawing/2014/main" id="{E610897C-C4CF-0910-61C3-6D1766FD612A}"/>
              </a:ext>
            </a:extLst>
          </p:cNvPr>
          <p:cNvPicPr>
            <a:picLocks noChangeAspect="1"/>
          </p:cNvPicPr>
          <p:nvPr/>
        </p:nvPicPr>
        <p:blipFill rotWithShape="1">
          <a:blip r:embed="rId3"/>
          <a:srcRect r="23959"/>
          <a:stretch/>
        </p:blipFill>
        <p:spPr>
          <a:xfrm>
            <a:off x="4595390" y="369726"/>
            <a:ext cx="4247441" cy="2419253"/>
          </a:xfrm>
          <a:prstGeom prst="rect">
            <a:avLst/>
          </a:prstGeom>
          <a:ln>
            <a:solidFill>
              <a:schemeClr val="tx1"/>
            </a:solidFill>
          </a:ln>
        </p:spPr>
      </p:pic>
      <p:sp>
        <p:nvSpPr>
          <p:cNvPr id="9" name="TextBox 8">
            <a:extLst>
              <a:ext uri="{FF2B5EF4-FFF2-40B4-BE49-F238E27FC236}">
                <a16:creationId xmlns:a16="http://schemas.microsoft.com/office/drawing/2014/main" id="{41CE2A81-F54D-E9B9-9AAA-737489846195}"/>
              </a:ext>
            </a:extLst>
          </p:cNvPr>
          <p:cNvSpPr txBox="1"/>
          <p:nvPr/>
        </p:nvSpPr>
        <p:spPr>
          <a:xfrm>
            <a:off x="190500" y="473222"/>
            <a:ext cx="3786214" cy="914400"/>
          </a:xfrm>
          <a:prstGeom prst="rect">
            <a:avLst/>
          </a:prstGeom>
          <a:noFill/>
          <a:ln>
            <a:noFill/>
          </a:ln>
        </p:spPr>
        <p:txBody>
          <a:bodyPr vert="horz" wrap="none" lIns="91440" tIns="45720" rIns="91440" bIns="45720" rtlCol="0" anchor="ctr">
            <a:noAutofit/>
          </a:bodyPr>
          <a:lstStyle/>
          <a:p>
            <a:pPr algn="l"/>
            <a:r>
              <a:rPr lang="en-US" sz="1600" dirty="0"/>
              <a:t>Monitor Girl Scout sales in your troop</a:t>
            </a:r>
          </a:p>
        </p:txBody>
      </p:sp>
      <p:sp>
        <p:nvSpPr>
          <p:cNvPr id="10" name="TextBox 9">
            <a:extLst>
              <a:ext uri="{FF2B5EF4-FFF2-40B4-BE49-F238E27FC236}">
                <a16:creationId xmlns:a16="http://schemas.microsoft.com/office/drawing/2014/main" id="{0FD1BAC0-DE83-BAA2-4F27-550AA32FB842}"/>
              </a:ext>
            </a:extLst>
          </p:cNvPr>
          <p:cNvSpPr txBox="1"/>
          <p:nvPr/>
        </p:nvSpPr>
        <p:spPr>
          <a:xfrm>
            <a:off x="4509050" y="2788979"/>
            <a:ext cx="4420120" cy="914400"/>
          </a:xfrm>
          <a:prstGeom prst="rect">
            <a:avLst/>
          </a:prstGeom>
          <a:noFill/>
          <a:ln>
            <a:noFill/>
          </a:ln>
        </p:spPr>
        <p:txBody>
          <a:bodyPr vert="horz" wrap="square" lIns="91440" tIns="45720" rIns="91440" bIns="45720" rtlCol="0" anchor="ctr">
            <a:noAutofit/>
          </a:bodyPr>
          <a:lstStyle/>
          <a:p>
            <a:pPr algn="l"/>
            <a:r>
              <a:rPr lang="en-US" sz="1600" dirty="0"/>
              <a:t>You can pull reports for your troop from your dashboard </a:t>
            </a:r>
          </a:p>
        </p:txBody>
      </p:sp>
      <p:pic>
        <p:nvPicPr>
          <p:cNvPr id="12" name="Picture 11">
            <a:extLst>
              <a:ext uri="{FF2B5EF4-FFF2-40B4-BE49-F238E27FC236}">
                <a16:creationId xmlns:a16="http://schemas.microsoft.com/office/drawing/2014/main" id="{49F06C18-A387-BDB3-BC4C-7B0FAD94A296}"/>
              </a:ext>
            </a:extLst>
          </p:cNvPr>
          <p:cNvPicPr>
            <a:picLocks noChangeAspect="1"/>
          </p:cNvPicPr>
          <p:nvPr/>
        </p:nvPicPr>
        <p:blipFill>
          <a:blip r:embed="rId4"/>
          <a:stretch>
            <a:fillRect/>
          </a:stretch>
        </p:blipFill>
        <p:spPr>
          <a:xfrm>
            <a:off x="226116" y="1208052"/>
            <a:ext cx="4059936" cy="3745128"/>
          </a:xfrm>
          <a:prstGeom prst="rect">
            <a:avLst/>
          </a:prstGeom>
          <a:ln>
            <a:solidFill>
              <a:schemeClr val="tx1"/>
            </a:solidFill>
          </a:ln>
        </p:spPr>
      </p:pic>
    </p:spTree>
    <p:extLst>
      <p:ext uri="{BB962C8B-B14F-4D97-AF65-F5344CB8AC3E}">
        <p14:creationId xmlns:p14="http://schemas.microsoft.com/office/powerpoint/2010/main" val="23847377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E36AE-0C9B-05EE-EDAD-FFC07DB50F96}"/>
              </a:ext>
            </a:extLst>
          </p:cNvPr>
          <p:cNvSpPr>
            <a:spLocks noGrp="1"/>
          </p:cNvSpPr>
          <p:nvPr>
            <p:ph type="sldNum" sz="quarter" idx="12"/>
          </p:nvPr>
        </p:nvSpPr>
        <p:spPr/>
        <p:txBody>
          <a:bodyPr/>
          <a:lstStyle/>
          <a:p>
            <a:fld id="{7691CCDB-B024-8747-B233-CAD1CBC7A901}" type="slidenum">
              <a:rPr lang="en-US" smtClean="0"/>
              <a:pPr/>
              <a:t>7</a:t>
            </a:fld>
            <a:endParaRPr lang="en-US" dirty="0"/>
          </a:p>
        </p:txBody>
      </p:sp>
      <p:sp>
        <p:nvSpPr>
          <p:cNvPr id="3" name="Footer Placeholder 2">
            <a:extLst>
              <a:ext uri="{FF2B5EF4-FFF2-40B4-BE49-F238E27FC236}">
                <a16:creationId xmlns:a16="http://schemas.microsoft.com/office/drawing/2014/main" id="{3694D062-B9A6-DA2B-AEFB-45781BCBC85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3130B5AF-5CD1-C6FF-DAEB-3AE99C79A74C}"/>
              </a:ext>
            </a:extLst>
          </p:cNvPr>
          <p:cNvSpPr>
            <a:spLocks noGrp="1"/>
          </p:cNvSpPr>
          <p:nvPr>
            <p:ph type="title"/>
          </p:nvPr>
        </p:nvSpPr>
        <p:spPr/>
        <p:txBody>
          <a:bodyPr/>
          <a:lstStyle/>
          <a:p>
            <a:r>
              <a:rPr lang="en-US" dirty="0">
                <a:latin typeface="+mn-lt"/>
              </a:rPr>
              <a:t>Troop Virtual Booth Link</a:t>
            </a:r>
          </a:p>
        </p:txBody>
      </p:sp>
    </p:spTree>
    <p:extLst>
      <p:ext uri="{BB962C8B-B14F-4D97-AF65-F5344CB8AC3E}">
        <p14:creationId xmlns:p14="http://schemas.microsoft.com/office/powerpoint/2010/main" val="42332246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8</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Links</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3786214"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a:t>
            </a:r>
          </a:p>
        </p:txBody>
      </p:sp>
      <p:pic>
        <p:nvPicPr>
          <p:cNvPr id="6" name="Picture 5" descr="A screenshot of a website&#10;&#10;Description automatically generated">
            <a:extLst>
              <a:ext uri="{FF2B5EF4-FFF2-40B4-BE49-F238E27FC236}">
                <a16:creationId xmlns:a16="http://schemas.microsoft.com/office/drawing/2014/main" id="{AFA45307-B81C-1A20-C41C-0A40A40D87ED}"/>
              </a:ext>
            </a:extLst>
          </p:cNvPr>
          <p:cNvPicPr>
            <a:picLocks noChangeAspect="1"/>
          </p:cNvPicPr>
          <p:nvPr/>
        </p:nvPicPr>
        <p:blipFill>
          <a:blip r:embed="rId3"/>
          <a:stretch>
            <a:fillRect/>
          </a:stretch>
        </p:blipFill>
        <p:spPr>
          <a:xfrm>
            <a:off x="171449" y="1950231"/>
            <a:ext cx="4119536" cy="2295064"/>
          </a:xfrm>
          <a:prstGeom prst="rect">
            <a:avLst/>
          </a:prstGeom>
          <a:ln>
            <a:solidFill>
              <a:schemeClr val="tx1"/>
            </a:solidFill>
          </a:ln>
        </p:spPr>
      </p:pic>
      <p:sp>
        <p:nvSpPr>
          <p:cNvPr id="7" name="Oval 6">
            <a:extLst>
              <a:ext uri="{FF2B5EF4-FFF2-40B4-BE49-F238E27FC236}">
                <a16:creationId xmlns:a16="http://schemas.microsoft.com/office/drawing/2014/main" id="{2ABBA4D1-2CE5-D8AD-4D2B-26D635E481E1}"/>
              </a:ext>
            </a:extLst>
          </p:cNvPr>
          <p:cNvSpPr/>
          <p:nvPr/>
        </p:nvSpPr>
        <p:spPr>
          <a:xfrm>
            <a:off x="923731" y="3200400"/>
            <a:ext cx="671804"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web page&#10;&#10;Description automatically generated">
            <a:extLst>
              <a:ext uri="{FF2B5EF4-FFF2-40B4-BE49-F238E27FC236}">
                <a16:creationId xmlns:a16="http://schemas.microsoft.com/office/drawing/2014/main" id="{A0AD6A75-585E-3B71-5B4D-780FF260CB6B}"/>
              </a:ext>
            </a:extLst>
          </p:cNvPr>
          <p:cNvPicPr>
            <a:picLocks noChangeAspect="1"/>
          </p:cNvPicPr>
          <p:nvPr/>
        </p:nvPicPr>
        <p:blipFill>
          <a:blip r:embed="rId4"/>
          <a:stretch>
            <a:fillRect/>
          </a:stretch>
        </p:blipFill>
        <p:spPr>
          <a:xfrm>
            <a:off x="5701004" y="1950231"/>
            <a:ext cx="2295144" cy="2354640"/>
          </a:xfrm>
          <a:prstGeom prst="rect">
            <a:avLst/>
          </a:prstGeom>
          <a:ln>
            <a:solidFill>
              <a:schemeClr val="tx1"/>
            </a:solidFill>
          </a:ln>
        </p:spPr>
      </p:pic>
      <p:sp>
        <p:nvSpPr>
          <p:cNvPr id="9" name="TextBox 8">
            <a:extLst>
              <a:ext uri="{FF2B5EF4-FFF2-40B4-BE49-F238E27FC236}">
                <a16:creationId xmlns:a16="http://schemas.microsoft.com/office/drawing/2014/main" id="{4A41F50C-93C0-8E25-6F4E-18C97F6C43A5}"/>
              </a:ext>
            </a:extLst>
          </p:cNvPr>
          <p:cNvSpPr txBox="1"/>
          <p:nvPr/>
        </p:nvSpPr>
        <p:spPr>
          <a:xfrm>
            <a:off x="171449" y="1117063"/>
            <a:ext cx="3786214" cy="914400"/>
          </a:xfrm>
          <a:prstGeom prst="rect">
            <a:avLst/>
          </a:prstGeom>
          <a:noFill/>
          <a:ln>
            <a:noFill/>
          </a:ln>
        </p:spPr>
        <p:txBody>
          <a:bodyPr vert="horz" wrap="none" lIns="91440" tIns="45720" rIns="91440" bIns="45720" rtlCol="0" anchor="ctr">
            <a:noAutofit/>
          </a:bodyPr>
          <a:lstStyle/>
          <a:p>
            <a:pPr algn="l"/>
            <a:r>
              <a:rPr lang="en-US" sz="1600" dirty="0"/>
              <a:t>Step 1: Click Start</a:t>
            </a:r>
          </a:p>
        </p:txBody>
      </p:sp>
      <p:sp>
        <p:nvSpPr>
          <p:cNvPr id="10" name="TextBox 9">
            <a:extLst>
              <a:ext uri="{FF2B5EF4-FFF2-40B4-BE49-F238E27FC236}">
                <a16:creationId xmlns:a16="http://schemas.microsoft.com/office/drawing/2014/main" id="{D6CF9993-C3EE-2095-ED3B-5CCEC113E265}"/>
              </a:ext>
            </a:extLst>
          </p:cNvPr>
          <p:cNvSpPr txBox="1"/>
          <p:nvPr/>
        </p:nvSpPr>
        <p:spPr>
          <a:xfrm>
            <a:off x="4853017" y="1113919"/>
            <a:ext cx="3786214" cy="914400"/>
          </a:xfrm>
          <a:prstGeom prst="rect">
            <a:avLst/>
          </a:prstGeom>
          <a:noFill/>
          <a:ln>
            <a:noFill/>
          </a:ln>
        </p:spPr>
        <p:txBody>
          <a:bodyPr vert="horz" wrap="square" lIns="91440" tIns="45720" rIns="91440" bIns="45720" rtlCol="0" anchor="ctr">
            <a:noAutofit/>
          </a:bodyPr>
          <a:lstStyle/>
          <a:p>
            <a:pPr algn="l"/>
            <a:r>
              <a:rPr lang="en-US" sz="1600" dirty="0"/>
              <a:t>Step 2: Enter troop Zip Code and select a Troop site lead. </a:t>
            </a:r>
          </a:p>
        </p:txBody>
      </p:sp>
    </p:spTree>
    <p:extLst>
      <p:ext uri="{BB962C8B-B14F-4D97-AF65-F5344CB8AC3E}">
        <p14:creationId xmlns:p14="http://schemas.microsoft.com/office/powerpoint/2010/main" val="26752300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9088526E-2118-26DA-150A-8DD080FDD0E7}"/>
              </a:ext>
            </a:extLst>
          </p:cNvPr>
          <p:cNvPicPr>
            <a:picLocks noChangeAspect="1"/>
          </p:cNvPicPr>
          <p:nvPr/>
        </p:nvPicPr>
        <p:blipFill>
          <a:blip r:embed="rId3"/>
          <a:stretch>
            <a:fillRect/>
          </a:stretch>
        </p:blipFill>
        <p:spPr>
          <a:xfrm>
            <a:off x="267305" y="1533153"/>
            <a:ext cx="4538345" cy="2423160"/>
          </a:xfrm>
          <a:prstGeom prst="rect">
            <a:avLst/>
          </a:prstGeom>
        </p:spPr>
      </p:pic>
      <p:sp>
        <p:nvSpPr>
          <p:cNvPr id="2" name="Slide Number Placeholder 1">
            <a:extLst>
              <a:ext uri="{FF2B5EF4-FFF2-40B4-BE49-F238E27FC236}">
                <a16:creationId xmlns:a16="http://schemas.microsoft.com/office/drawing/2014/main" id="{31126E31-498D-88EF-9DD1-F1C4142E26B9}"/>
              </a:ext>
            </a:extLst>
          </p:cNvPr>
          <p:cNvSpPr>
            <a:spLocks noGrp="1"/>
          </p:cNvSpPr>
          <p:nvPr>
            <p:ph type="sldNum" sz="quarter" idx="12"/>
          </p:nvPr>
        </p:nvSpPr>
        <p:spPr/>
        <p:txBody>
          <a:bodyPr/>
          <a:lstStyle/>
          <a:p>
            <a:fld id="{7691CCDB-B024-8747-B233-CAD1CBC7A901}" type="slidenum">
              <a:rPr lang="en-US" smtClean="0"/>
              <a:pPr/>
              <a:t>9</a:t>
            </a:fld>
            <a:endParaRPr lang="en-US" dirty="0"/>
          </a:p>
        </p:txBody>
      </p:sp>
      <p:sp>
        <p:nvSpPr>
          <p:cNvPr id="3" name="Footer Placeholder 2">
            <a:extLst>
              <a:ext uri="{FF2B5EF4-FFF2-40B4-BE49-F238E27FC236}">
                <a16:creationId xmlns:a16="http://schemas.microsoft.com/office/drawing/2014/main" id="{BB34B5E8-9B0B-0DBD-6DC5-EF617A5868D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181C0C28-1667-C4C3-DB7D-F9FB8DD18273}"/>
              </a:ext>
            </a:extLst>
          </p:cNvPr>
          <p:cNvSpPr>
            <a:spLocks noGrp="1"/>
          </p:cNvSpPr>
          <p:nvPr>
            <p:ph type="body" sz="quarter" idx="20"/>
          </p:nvPr>
        </p:nvSpPr>
        <p:spPr/>
        <p:txBody>
          <a:bodyPr/>
          <a:lstStyle/>
          <a:p>
            <a:r>
              <a:rPr lang="en-US" dirty="0">
                <a:latin typeface="+mj-lt"/>
              </a:rPr>
              <a:t>Troop Virtual Booth Link</a:t>
            </a:r>
          </a:p>
        </p:txBody>
      </p:sp>
      <p:sp>
        <p:nvSpPr>
          <p:cNvPr id="5" name="TextBox 4">
            <a:extLst>
              <a:ext uri="{FF2B5EF4-FFF2-40B4-BE49-F238E27FC236}">
                <a16:creationId xmlns:a16="http://schemas.microsoft.com/office/drawing/2014/main" id="{91D08521-C483-CA45-5F0C-EACA773522A7}"/>
              </a:ext>
            </a:extLst>
          </p:cNvPr>
          <p:cNvSpPr txBox="1"/>
          <p:nvPr/>
        </p:nvSpPr>
        <p:spPr>
          <a:xfrm>
            <a:off x="190500" y="175942"/>
            <a:ext cx="5837076" cy="914400"/>
          </a:xfrm>
          <a:prstGeom prst="rect">
            <a:avLst/>
          </a:prstGeom>
          <a:noFill/>
          <a:ln>
            <a:noFill/>
          </a:ln>
        </p:spPr>
        <p:txBody>
          <a:bodyPr vert="horz" wrap="none" lIns="91440" tIns="45720" rIns="91440" bIns="45720" rtlCol="0" anchor="ctr">
            <a:noAutofit/>
          </a:bodyPr>
          <a:lstStyle/>
          <a:p>
            <a:pPr algn="l"/>
            <a:r>
              <a:rPr lang="en-US" sz="1800" dirty="0"/>
              <a:t>Setting up your Troop Virtual Booth Site cont.</a:t>
            </a:r>
          </a:p>
        </p:txBody>
      </p:sp>
      <p:sp>
        <p:nvSpPr>
          <p:cNvPr id="7" name="Oval 6">
            <a:extLst>
              <a:ext uri="{FF2B5EF4-FFF2-40B4-BE49-F238E27FC236}">
                <a16:creationId xmlns:a16="http://schemas.microsoft.com/office/drawing/2014/main" id="{2ABBA4D1-2CE5-D8AD-4D2B-26D635E481E1}"/>
              </a:ext>
            </a:extLst>
          </p:cNvPr>
          <p:cNvSpPr/>
          <p:nvPr/>
        </p:nvSpPr>
        <p:spPr>
          <a:xfrm>
            <a:off x="587829" y="2438495"/>
            <a:ext cx="774440" cy="43853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A41F50C-93C0-8E25-6F4E-18C97F6C43A5}"/>
              </a:ext>
            </a:extLst>
          </p:cNvPr>
          <p:cNvSpPr txBox="1"/>
          <p:nvPr/>
        </p:nvSpPr>
        <p:spPr>
          <a:xfrm>
            <a:off x="267305" y="767175"/>
            <a:ext cx="3786214" cy="914400"/>
          </a:xfrm>
          <a:prstGeom prst="rect">
            <a:avLst/>
          </a:prstGeom>
          <a:noFill/>
          <a:ln>
            <a:noFill/>
          </a:ln>
        </p:spPr>
        <p:txBody>
          <a:bodyPr vert="horz" wrap="none" lIns="91440" tIns="45720" rIns="91440" bIns="45720" rtlCol="0" anchor="ctr">
            <a:noAutofit/>
          </a:bodyPr>
          <a:lstStyle/>
          <a:p>
            <a:pPr algn="l"/>
            <a:r>
              <a:rPr lang="en-US" sz="1600" dirty="0"/>
              <a:t>Step 3: Set up your site</a:t>
            </a:r>
          </a:p>
        </p:txBody>
      </p:sp>
      <p:sp>
        <p:nvSpPr>
          <p:cNvPr id="10" name="TextBox 9">
            <a:extLst>
              <a:ext uri="{FF2B5EF4-FFF2-40B4-BE49-F238E27FC236}">
                <a16:creationId xmlns:a16="http://schemas.microsoft.com/office/drawing/2014/main" id="{D079A297-630A-F35F-B458-9F177C7E716A}"/>
              </a:ext>
            </a:extLst>
          </p:cNvPr>
          <p:cNvSpPr txBox="1"/>
          <p:nvPr/>
        </p:nvSpPr>
        <p:spPr>
          <a:xfrm>
            <a:off x="5030707" y="1309561"/>
            <a:ext cx="3920658" cy="914400"/>
          </a:xfrm>
          <a:prstGeom prst="rect">
            <a:avLst/>
          </a:prstGeom>
          <a:noFill/>
          <a:ln>
            <a:noFill/>
          </a:ln>
        </p:spPr>
        <p:txBody>
          <a:bodyPr vert="horz" wrap="none" lIns="91440" tIns="45720" rIns="91440" bIns="45720" rtlCol="0" anchor="ctr">
            <a:noAutofit/>
          </a:bodyPr>
          <a:lstStyle/>
          <a:p>
            <a:pPr algn="ctr"/>
            <a:r>
              <a:rPr lang="en-US" sz="1600" dirty="0"/>
              <a:t>Find Site Lead in role drop down</a:t>
            </a:r>
          </a:p>
        </p:txBody>
      </p:sp>
      <p:pic>
        <p:nvPicPr>
          <p:cNvPr id="8" name="Picture 7">
            <a:extLst>
              <a:ext uri="{FF2B5EF4-FFF2-40B4-BE49-F238E27FC236}">
                <a16:creationId xmlns:a16="http://schemas.microsoft.com/office/drawing/2014/main" id="{FCC5A987-2C90-DA44-4FC0-1C662C9339A7}"/>
              </a:ext>
            </a:extLst>
          </p:cNvPr>
          <p:cNvPicPr>
            <a:picLocks noChangeAspect="1"/>
          </p:cNvPicPr>
          <p:nvPr/>
        </p:nvPicPr>
        <p:blipFill>
          <a:blip r:embed="rId4"/>
          <a:stretch>
            <a:fillRect/>
          </a:stretch>
        </p:blipFill>
        <p:spPr>
          <a:xfrm>
            <a:off x="5030706" y="2223961"/>
            <a:ext cx="3920658" cy="2548672"/>
          </a:xfrm>
          <a:prstGeom prst="rect">
            <a:avLst/>
          </a:prstGeom>
        </p:spPr>
      </p:pic>
    </p:spTree>
    <p:extLst>
      <p:ext uri="{BB962C8B-B14F-4D97-AF65-F5344CB8AC3E}">
        <p14:creationId xmlns:p14="http://schemas.microsoft.com/office/powerpoint/2010/main" val="504455036"/>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irlScouts">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GirlScouts" id="{69E6F425-AB25-4823-BACA-A0BC7CF89B2E}" vid="{88C48653-6D29-4FA4-B0C4-281615D1B40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2023-09-01T23:18:03+00:00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mso-contentType ?>
<SharedContentType xmlns="Microsoft.SharePoint.Taxonomy.ContentTypeSync" SourceId="c3e6e850-a3d6-443d-bb2b-63dce7c8e1b3" ContentTypeId="0x01010070C43DAE53F2384CA62DA8215B356801" PreviousValue="false"/>
</file>

<file path=customXml/itemProps1.xml><?xml version="1.0" encoding="utf-8"?>
<ds:datastoreItem xmlns:ds="http://schemas.openxmlformats.org/officeDocument/2006/customXml" ds:itemID="{08191EC7-1100-4144-B7CF-72E04CDED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25436E-5A5A-49B2-9AB0-D8EED1E8AAD5}">
  <ds:schemaRefs>
    <ds:schemaRef ds:uri="http://schemas.microsoft.com/sharepoint/v3/contenttype/forms"/>
  </ds:schemaRefs>
</ds:datastoreItem>
</file>

<file path=customXml/itemProps3.xml><?xml version="1.0" encoding="utf-8"?>
<ds:datastoreItem xmlns:ds="http://schemas.openxmlformats.org/officeDocument/2006/customXml" ds:itemID="{4198852A-FBBA-4E5D-ADE8-3C7C18A3F5ED}">
  <ds:schemaRefs>
    <ds:schemaRef ds:uri="http://schemas.microsoft.com/office/2006/documentManagement/types"/>
    <ds:schemaRef ds:uri="http://www.w3.org/XML/1998/namespace"/>
    <ds:schemaRef ds:uri="5a8b7aab-b824-4797-b0bf-701d90282385"/>
    <ds:schemaRef ds:uri="http://purl.org/dc/elements/1.1/"/>
    <ds:schemaRef ds:uri="http://schemas.openxmlformats.org/package/2006/metadata/core-properties"/>
    <ds:schemaRef ds:uri="d47bf323-ee9a-42bd-9545-55770b82aeca"/>
    <ds:schemaRef ds:uri="http://purl.org/dc/dcmitype/"/>
    <ds:schemaRef ds:uri="http://schemas.microsoft.com/office/infopath/2007/PartnerControls"/>
    <ds:schemaRef ds:uri="50374967-cedf-49ed-ae7f-f7782202b6fd"/>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BDA7F699-407D-4BEF-9462-CED2BDC81C2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164643</TotalTime>
  <Words>3360</Words>
  <Application>Microsoft Office PowerPoint</Application>
  <PresentationFormat>On-screen Show (16:9)</PresentationFormat>
  <Paragraphs>241</Paragraphs>
  <Slides>28</Slides>
  <Notes>28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Cambria</vt:lpstr>
      <vt:lpstr>Courier New</vt:lpstr>
      <vt:lpstr>Palatino Linotype</vt:lpstr>
      <vt:lpstr>Girl Scout Text Book</vt:lpstr>
      <vt:lpstr>Arial</vt:lpstr>
      <vt:lpstr>Calibri</vt:lpstr>
      <vt:lpstr>Girl Scout Display Light</vt:lpstr>
      <vt:lpstr>4_GS Green Theme</vt:lpstr>
      <vt:lpstr>5_GS Green Theme</vt:lpstr>
      <vt:lpstr>6_GS Green Theme</vt:lpstr>
      <vt:lpstr>GS Green Theme</vt:lpstr>
      <vt:lpstr>1_GS Green Theme</vt:lpstr>
      <vt:lpstr>1_GirlScouts</vt:lpstr>
      <vt:lpstr>Digital Cookie Troop Volunteer Training </vt:lpstr>
      <vt:lpstr>PowerPoint Presentation</vt:lpstr>
      <vt:lpstr>Dashboard</vt:lpstr>
      <vt:lpstr>PowerPoint Presentation</vt:lpstr>
      <vt:lpstr>PowerPoint Presentation</vt:lpstr>
      <vt:lpstr>PowerPoint Presentation</vt:lpstr>
      <vt:lpstr>Troop Virtual Booth Link</vt:lpstr>
      <vt:lpstr>PowerPoint Presentation</vt:lpstr>
      <vt:lpstr>PowerPoint Presentation</vt:lpstr>
      <vt:lpstr>PowerPoint Presentation</vt:lpstr>
      <vt:lpstr>PowerPoint Presentation</vt:lpstr>
      <vt:lpstr>Orders Tab</vt:lpstr>
      <vt:lpstr>PowerPoint Presentation</vt:lpstr>
      <vt:lpstr>My Troop Tab</vt:lpstr>
      <vt:lpstr>PowerPoint Presentation</vt:lpstr>
      <vt:lpstr>My Troop Orders Tab</vt:lpstr>
      <vt:lpstr>PowerPoint Presentation</vt:lpstr>
      <vt:lpstr>Cheers Tab</vt:lpstr>
      <vt:lpstr>PowerPoint Presentation</vt:lpstr>
      <vt:lpstr>Virtual Booths Tab</vt:lpstr>
      <vt:lpstr>PowerPoint Presentation</vt:lpstr>
      <vt:lpstr>Appendix</vt:lpstr>
      <vt:lpstr>Registration Issues-Self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Michelle Jessop</cp:lastModifiedBy>
  <cp:revision>838</cp:revision>
  <cp:lastPrinted>2021-05-06T14:44:51Z</cp:lastPrinted>
  <dcterms:created xsi:type="dcterms:W3CDTF">2021-02-01T16:09:57Z</dcterms:created>
  <dcterms:modified xsi:type="dcterms:W3CDTF">2023-11-14T21:36:21Z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0x0101004A0F64F5FE742C4FA4F719850D24781C</vt:lpwstr>
  </property>
  <property fmtid="{D5CDD505-2E9C-101B-9397-08002B2CF9AE}" pid="3" name="Lang">
    <vt:lpwstr>1;#English|306990a2-1c68-4be3-8e3e-fdd9af238ad9</vt:lpwstr>
  </property>
  <property fmtid="{D5CDD505-2E9C-101B-9397-08002B2CF9AE}" pid="4" name="Topic">
    <vt:lpwstr>3;#Digital Cookie|a7db0b59-7ac2-47cc-bad3-875a3f9185ee</vt:lpwstr>
  </property>
  <property fmtid="{D5CDD505-2E9C-101B-9397-08002B2CF9AE}" pid="5" name="Program Levels">
    <vt:lpwstr/>
  </property>
  <property fmtid="{D5CDD505-2E9C-101B-9397-08002B2CF9AE}" pid="6" name="Year">
    <vt:lpwstr>12;#2020|34988d27-d44c-4e36-a388-01c80be96d50</vt:lpwstr>
  </property>
  <property fmtid="{D5CDD505-2E9C-101B-9397-08002B2CF9AE}" pid="7" name="MediaServiceImageTags">
    <vt:lpwstr/>
  </property>
  <property fmtid="{D5CDD505-2E9C-101B-9397-08002B2CF9AE}" pid="8" name="lcf76f155ced4ddcb4097134ff3c332f">
    <vt:lpwstr/>
  </property>
  <property fmtid="{D5CDD505-2E9C-101B-9397-08002B2CF9AE}" pid="9" name="Council">
    <vt:lpwstr/>
  </property>
  <property fmtid="{D5CDD505-2E9C-101B-9397-08002B2CF9AE}" pid="10" name="Audience">
    <vt:lpwstr/>
  </property>
  <property fmtid="{D5CDD505-2E9C-101B-9397-08002B2CF9AE}" pid="11" name="Fiscal Year">
    <vt:lpwstr/>
  </property>
</Properties>
</file>